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1" r:id="rId2"/>
    <p:sldId id="325" r:id="rId3"/>
    <p:sldId id="330" r:id="rId4"/>
    <p:sldId id="323" r:id="rId5"/>
    <p:sldId id="332" r:id="rId6"/>
    <p:sldId id="326" r:id="rId7"/>
    <p:sldId id="322" r:id="rId8"/>
    <p:sldId id="331" r:id="rId9"/>
    <p:sldId id="32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440"/>
    <a:srgbClr val="897261"/>
    <a:srgbClr val="483B32"/>
    <a:srgbClr val="A58B7B"/>
    <a:srgbClr val="C2B1A6"/>
    <a:srgbClr val="CDC0B7"/>
    <a:srgbClr val="9A9760"/>
    <a:srgbClr val="294E5B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E99019-6A75-4830-AF6A-A5B7873E9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2031779"/>
            <a:ext cx="5515430" cy="4245649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6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FD256E-9941-4547-B18C-9C0F32FBDF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8897" y="2849310"/>
            <a:ext cx="5082531" cy="3428118"/>
          </a:xfrm>
          <a:custGeom>
            <a:avLst/>
            <a:gdLst>
              <a:gd name="connsiteX0" fmla="*/ 0 w 4067628"/>
              <a:gd name="connsiteY0" fmla="*/ 0 h 3428118"/>
              <a:gd name="connsiteX1" fmla="*/ 4067628 w 4067628"/>
              <a:gd name="connsiteY1" fmla="*/ 0 h 3428118"/>
              <a:gd name="connsiteX2" fmla="*/ 4067628 w 4067628"/>
              <a:gd name="connsiteY2" fmla="*/ 3428118 h 3428118"/>
              <a:gd name="connsiteX3" fmla="*/ 0 w 4067628"/>
              <a:gd name="connsiteY3" fmla="*/ 3428118 h 34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7628" h="3428118">
                <a:moveTo>
                  <a:pt x="0" y="0"/>
                </a:moveTo>
                <a:lnTo>
                  <a:pt x="4067628" y="0"/>
                </a:lnTo>
                <a:lnTo>
                  <a:pt x="4067628" y="3428118"/>
                </a:lnTo>
                <a:lnTo>
                  <a:pt x="0" y="34281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8157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9285A-24DE-4940-87FD-94F0F543F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1413" y="2200275"/>
            <a:ext cx="7240587" cy="2457450"/>
          </a:xfrm>
          <a:custGeom>
            <a:avLst/>
            <a:gdLst>
              <a:gd name="connsiteX0" fmla="*/ 0 w 7240587"/>
              <a:gd name="connsiteY0" fmla="*/ 0 h 2457450"/>
              <a:gd name="connsiteX1" fmla="*/ 7240587 w 7240587"/>
              <a:gd name="connsiteY1" fmla="*/ 0 h 2457450"/>
              <a:gd name="connsiteX2" fmla="*/ 7240587 w 7240587"/>
              <a:gd name="connsiteY2" fmla="*/ 2457450 h 2457450"/>
              <a:gd name="connsiteX3" fmla="*/ 0 w 7240587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0587" h="2457450">
                <a:moveTo>
                  <a:pt x="0" y="0"/>
                </a:moveTo>
                <a:lnTo>
                  <a:pt x="7240587" y="0"/>
                </a:lnTo>
                <a:lnTo>
                  <a:pt x="7240587" y="2457450"/>
                </a:lnTo>
                <a:lnTo>
                  <a:pt x="0" y="2457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805741-A866-4C2F-A5D9-5BD31F8CD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8588" y="0"/>
            <a:ext cx="6983412" cy="2200275"/>
          </a:xfrm>
          <a:custGeom>
            <a:avLst/>
            <a:gdLst>
              <a:gd name="connsiteX0" fmla="*/ 0 w 6983412"/>
              <a:gd name="connsiteY0" fmla="*/ 0 h 2200275"/>
              <a:gd name="connsiteX1" fmla="*/ 6983412 w 6983412"/>
              <a:gd name="connsiteY1" fmla="*/ 0 h 2200275"/>
              <a:gd name="connsiteX2" fmla="*/ 6983412 w 6983412"/>
              <a:gd name="connsiteY2" fmla="*/ 2200275 h 2200275"/>
              <a:gd name="connsiteX3" fmla="*/ 0 w 6983412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2200275">
                <a:moveTo>
                  <a:pt x="0" y="0"/>
                </a:moveTo>
                <a:lnTo>
                  <a:pt x="6983412" y="0"/>
                </a:lnTo>
                <a:lnTo>
                  <a:pt x="6983412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AD7AA1-FDEF-4BB4-B255-7F5CD5C49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57725"/>
            <a:ext cx="6983413" cy="2200275"/>
          </a:xfrm>
          <a:custGeom>
            <a:avLst/>
            <a:gdLst>
              <a:gd name="connsiteX0" fmla="*/ 0 w 6983413"/>
              <a:gd name="connsiteY0" fmla="*/ 0 h 2200275"/>
              <a:gd name="connsiteX1" fmla="*/ 6983413 w 6983413"/>
              <a:gd name="connsiteY1" fmla="*/ 0 h 2200275"/>
              <a:gd name="connsiteX2" fmla="*/ 6983413 w 6983413"/>
              <a:gd name="connsiteY2" fmla="*/ 2200275 h 2200275"/>
              <a:gd name="connsiteX3" fmla="*/ 0 w 698341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3" h="2200275">
                <a:moveTo>
                  <a:pt x="0" y="0"/>
                </a:moveTo>
                <a:lnTo>
                  <a:pt x="6983413" y="0"/>
                </a:lnTo>
                <a:lnTo>
                  <a:pt x="6983413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4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B3C06D-563A-40C8-ABC2-F7A3B4C122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0464" y="2345721"/>
            <a:ext cx="3931072" cy="3931072"/>
          </a:xfrm>
          <a:custGeom>
            <a:avLst/>
            <a:gdLst>
              <a:gd name="connsiteX0" fmla="*/ 1965536 w 3931072"/>
              <a:gd name="connsiteY0" fmla="*/ 0 h 3931072"/>
              <a:gd name="connsiteX1" fmla="*/ 3931072 w 3931072"/>
              <a:gd name="connsiteY1" fmla="*/ 1965536 h 3931072"/>
              <a:gd name="connsiteX2" fmla="*/ 1965536 w 3931072"/>
              <a:gd name="connsiteY2" fmla="*/ 3931072 h 3931072"/>
              <a:gd name="connsiteX3" fmla="*/ 0 w 3931072"/>
              <a:gd name="connsiteY3" fmla="*/ 1965536 h 3931072"/>
              <a:gd name="connsiteX4" fmla="*/ 1965536 w 3931072"/>
              <a:gd name="connsiteY4" fmla="*/ 0 h 39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072" h="3931072">
                <a:moveTo>
                  <a:pt x="1965536" y="0"/>
                </a:moveTo>
                <a:cubicBezTo>
                  <a:pt x="3051072" y="0"/>
                  <a:pt x="3931072" y="880000"/>
                  <a:pt x="3931072" y="1965536"/>
                </a:cubicBezTo>
                <a:cubicBezTo>
                  <a:pt x="3931072" y="3051072"/>
                  <a:pt x="3051072" y="3931072"/>
                  <a:pt x="1965536" y="3931072"/>
                </a:cubicBezTo>
                <a:cubicBezTo>
                  <a:pt x="880000" y="3931072"/>
                  <a:pt x="0" y="3051072"/>
                  <a:pt x="0" y="1965536"/>
                </a:cubicBezTo>
                <a:cubicBezTo>
                  <a:pt x="0" y="880000"/>
                  <a:pt x="880000" y="0"/>
                  <a:pt x="19655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152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A09696-CD84-453E-B6BB-75A6DD19D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2148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029709-5EBE-4E59-8AFD-CABEB95B4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30396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CF9B72-68F2-4866-B2E1-DED2C2D8A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900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28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68A114-61B7-431F-A817-7AD277B0DE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0000" y="2740324"/>
            <a:ext cx="2032000" cy="2032000"/>
          </a:xfrm>
          <a:custGeom>
            <a:avLst/>
            <a:gdLst>
              <a:gd name="connsiteX0" fmla="*/ 1016000 w 2032000"/>
              <a:gd name="connsiteY0" fmla="*/ 0 h 2032000"/>
              <a:gd name="connsiteX1" fmla="*/ 2032000 w 2032000"/>
              <a:gd name="connsiteY1" fmla="*/ 1016000 h 2032000"/>
              <a:gd name="connsiteX2" fmla="*/ 1016000 w 2032000"/>
              <a:gd name="connsiteY2" fmla="*/ 2032000 h 2032000"/>
              <a:gd name="connsiteX3" fmla="*/ 0 w 2032000"/>
              <a:gd name="connsiteY3" fmla="*/ 1016000 h 2032000"/>
              <a:gd name="connsiteX4" fmla="*/ 1016000 w 20320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2032000">
                <a:moveTo>
                  <a:pt x="1016000" y="0"/>
                </a:moveTo>
                <a:cubicBezTo>
                  <a:pt x="1577121" y="0"/>
                  <a:pt x="2032000" y="454879"/>
                  <a:pt x="2032000" y="1016000"/>
                </a:cubicBezTo>
                <a:cubicBezTo>
                  <a:pt x="2032000" y="1577121"/>
                  <a:pt x="1577121" y="2032000"/>
                  <a:pt x="1016000" y="2032000"/>
                </a:cubicBezTo>
                <a:cubicBezTo>
                  <a:pt x="454879" y="2032000"/>
                  <a:pt x="0" y="1577121"/>
                  <a:pt x="0" y="1016000"/>
                </a:cubicBezTo>
                <a:cubicBezTo>
                  <a:pt x="0" y="454879"/>
                  <a:pt x="454879" y="0"/>
                  <a:pt x="101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8289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8C035F-C3E4-44F8-BAEE-5B1B119A01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54800" y="1181098"/>
            <a:ext cx="4356100" cy="4495804"/>
          </a:xfrm>
          <a:custGeom>
            <a:avLst/>
            <a:gdLst>
              <a:gd name="connsiteX0" fmla="*/ 0 w 4356100"/>
              <a:gd name="connsiteY0" fmla="*/ 0 h 4495804"/>
              <a:gd name="connsiteX1" fmla="*/ 4356100 w 4356100"/>
              <a:gd name="connsiteY1" fmla="*/ 0 h 4495804"/>
              <a:gd name="connsiteX2" fmla="*/ 4356100 w 4356100"/>
              <a:gd name="connsiteY2" fmla="*/ 4495804 h 4495804"/>
              <a:gd name="connsiteX3" fmla="*/ 0 w 4356100"/>
              <a:gd name="connsiteY3" fmla="*/ 4495804 h 449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6100" h="4495804">
                <a:moveTo>
                  <a:pt x="0" y="0"/>
                </a:moveTo>
                <a:lnTo>
                  <a:pt x="4356100" y="0"/>
                </a:lnTo>
                <a:lnTo>
                  <a:pt x="4356100" y="4495804"/>
                </a:lnTo>
                <a:lnTo>
                  <a:pt x="0" y="44958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76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0EB3B5-C405-4BED-A20A-2967A501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86285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91B381-F45B-4235-A1E1-29FBE192DE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0571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618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91E4F2C-6626-458A-A5E6-0ED0F4A94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80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8749F0-E838-4B47-8F8E-B80BC6951A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1490" y="0"/>
            <a:ext cx="8740511" cy="6858000"/>
          </a:xfrm>
          <a:custGeom>
            <a:avLst/>
            <a:gdLst>
              <a:gd name="connsiteX0" fmla="*/ 6614207 w 8740511"/>
              <a:gd name="connsiteY0" fmla="*/ 0 h 6858000"/>
              <a:gd name="connsiteX1" fmla="*/ 8740511 w 8740511"/>
              <a:gd name="connsiteY1" fmla="*/ 0 h 6858000"/>
              <a:gd name="connsiteX2" fmla="*/ 8740511 w 8740511"/>
              <a:gd name="connsiteY2" fmla="*/ 2837731 h 6858000"/>
              <a:gd name="connsiteX3" fmla="*/ 5843832 w 8740511"/>
              <a:gd name="connsiteY3" fmla="*/ 5503201 h 6858000"/>
              <a:gd name="connsiteX4" fmla="*/ 5843831 w 8740511"/>
              <a:gd name="connsiteY4" fmla="*/ 5503201 h 6858000"/>
              <a:gd name="connsiteX5" fmla="*/ 4371514 w 8740511"/>
              <a:gd name="connsiteY5" fmla="*/ 6858000 h 6858000"/>
              <a:gd name="connsiteX6" fmla="*/ 1162648 w 8740511"/>
              <a:gd name="connsiteY6" fmla="*/ 6858000 h 6858000"/>
              <a:gd name="connsiteX7" fmla="*/ 0 w 8740511"/>
              <a:gd name="connsiteY7" fmla="*/ 6086270 h 6858000"/>
              <a:gd name="connsiteX8" fmla="*/ 2817025 w 8740511"/>
              <a:gd name="connsiteY8" fmla="*/ 3494096 h 6858000"/>
              <a:gd name="connsiteX9" fmla="*/ 2817026 w 8740511"/>
              <a:gd name="connsiteY9" fmla="*/ 34940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40511" h="6858000">
                <a:moveTo>
                  <a:pt x="6614207" y="0"/>
                </a:moveTo>
                <a:lnTo>
                  <a:pt x="8740511" y="0"/>
                </a:lnTo>
                <a:lnTo>
                  <a:pt x="8740511" y="2837731"/>
                </a:lnTo>
                <a:lnTo>
                  <a:pt x="5843832" y="5503201"/>
                </a:lnTo>
                <a:lnTo>
                  <a:pt x="5843831" y="5503201"/>
                </a:lnTo>
                <a:lnTo>
                  <a:pt x="4371514" y="6858000"/>
                </a:lnTo>
                <a:lnTo>
                  <a:pt x="1162648" y="6858000"/>
                </a:lnTo>
                <a:lnTo>
                  <a:pt x="0" y="6086270"/>
                </a:lnTo>
                <a:lnTo>
                  <a:pt x="2817025" y="3494096"/>
                </a:lnTo>
                <a:lnTo>
                  <a:pt x="2817026" y="3494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0960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5" r:id="rId2"/>
    <p:sldLayoutId id="2147483712" r:id="rId3"/>
    <p:sldLayoutId id="2147483713" r:id="rId4"/>
    <p:sldLayoutId id="2147483708" r:id="rId5"/>
    <p:sldLayoutId id="2147483707" r:id="rId6"/>
    <p:sldLayoutId id="2147483706" r:id="rId7"/>
    <p:sldLayoutId id="2147483714" r:id="rId8"/>
    <p:sldLayoutId id="2147483711" r:id="rId9"/>
    <p:sldLayoutId id="2147483701" r:id="rId10"/>
    <p:sldLayoutId id="2147483710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../0823&#20027;&#38913;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796t.com/article.php?id=164919" TargetMode="External"/><Relationship Id="rId5" Type="http://schemas.openxmlformats.org/officeDocument/2006/relationships/hyperlink" Target="http://www.33vespacafe.com/" TargetMode="External"/><Relationship Id="rId4" Type="http://schemas.openxmlformats.org/officeDocument/2006/relationships/hyperlink" Target="https://www.lidowcoffee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501F12-2D3D-4976-8C6C-08EEC06FD8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7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5" y="1152070"/>
            <a:ext cx="4495804" cy="44958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5C20B3D-2533-43AF-B7D4-05D4CA22D746}"/>
              </a:ext>
            </a:extLst>
          </p:cNvPr>
          <p:cNvGrpSpPr/>
          <p:nvPr/>
        </p:nvGrpSpPr>
        <p:grpSpPr>
          <a:xfrm>
            <a:off x="1262746" y="1152070"/>
            <a:ext cx="3875314" cy="4360877"/>
            <a:chOff x="2220685" y="1152070"/>
            <a:chExt cx="3875314" cy="43608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73C465-9FEA-491A-B20F-7A2C30C83050}"/>
                </a:ext>
              </a:extLst>
            </p:cNvPr>
            <p:cNvSpPr txBox="1"/>
            <p:nvPr/>
          </p:nvSpPr>
          <p:spPr>
            <a:xfrm>
              <a:off x="2786741" y="1152070"/>
              <a:ext cx="3309258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400" dirty="0">
                  <a:solidFill>
                    <a:schemeClr val="bg1"/>
                  </a:solidFill>
                  <a:latin typeface="PT Sans" panose="020B0503020203020204"/>
                  <a:ea typeface="Adobe 明體 Std L" panose="02020300000000000000" pitchFamily="18" charset="-120"/>
                </a:rPr>
                <a:t>Wan-pan Coffee</a:t>
              </a:r>
              <a:endParaRPr lang="en-US" sz="1400" dirty="0">
                <a:solidFill>
                  <a:schemeClr val="bg1"/>
                </a:solidFill>
                <a:latin typeface="PT Sans" panose="020B0503020203020204"/>
                <a:ea typeface="Adobe 明體 Std L" panose="02020300000000000000" pitchFamily="18" charset="-120"/>
              </a:endParaRPr>
            </a:p>
            <a:p>
              <a:pPr algn="r"/>
              <a:r>
                <a:rPr lang="zh-TW" altLang="en-US" sz="4500" b="1" dirty="0">
                  <a:solidFill>
                    <a:srgbClr val="283440"/>
                  </a:solidFill>
                  <a:latin typeface="Oswald" panose="02000303000000000000" pitchFamily="2" charset="0"/>
                  <a:ea typeface="Adobe 明體 Std L" panose="02020300000000000000" pitchFamily="18" charset="-120"/>
                </a:rPr>
                <a:t>萬般珈琲店</a:t>
              </a:r>
              <a:endParaRPr lang="en-US" sz="4500" b="1" dirty="0">
                <a:solidFill>
                  <a:srgbClr val="283440"/>
                </a:solidFill>
                <a:latin typeface="Oswald" panose="02000303000000000000" pitchFamily="2" charset="0"/>
                <a:ea typeface="Adobe 明體 Std L" panose="02020300000000000000" pitchFamily="18" charset="-12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2EF011-5E77-41F2-A621-1A5D1E5A5B54}"/>
                </a:ext>
              </a:extLst>
            </p:cNvPr>
            <p:cNvSpPr txBox="1"/>
            <p:nvPr/>
          </p:nvSpPr>
          <p:spPr>
            <a:xfrm>
              <a:off x="2220685" y="2881128"/>
              <a:ext cx="3875313" cy="84638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TW" altLang="en-US" sz="1400" dirty="0">
                  <a:solidFill>
                    <a:schemeClr val="bg1"/>
                  </a:solidFill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在萬般寂寥中與您共度漫漫時光</a:t>
              </a:r>
            </a:p>
            <a:p>
              <a:pPr algn="r"/>
              <a:r>
                <a:rPr lang="zh-TW" altLang="en-US" sz="1400" dirty="0">
                  <a:solidFill>
                    <a:schemeClr val="bg1"/>
                  </a:solidFill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和您分享咖啡的迷人與純粹</a:t>
              </a:r>
              <a:endParaRPr lang="en-US" altLang="zh-TW" sz="1400" dirty="0">
                <a:solidFill>
                  <a:schemeClr val="bg1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  <a:p>
              <a:pPr algn="r"/>
              <a:endParaRPr lang="zh-TW" altLang="en-US" sz="1400" dirty="0">
                <a:solidFill>
                  <a:schemeClr val="bg1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E0981-45F5-4AF2-8718-27C7F1DBF405}"/>
                </a:ext>
              </a:extLst>
            </p:cNvPr>
            <p:cNvSpPr txBox="1"/>
            <p:nvPr/>
          </p:nvSpPr>
          <p:spPr>
            <a:xfrm>
              <a:off x="2910564" y="4661239"/>
              <a:ext cx="3185435" cy="851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TW" dirty="0">
                  <a:solidFill>
                    <a:schemeClr val="bg1"/>
                  </a:solidFill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2021/08/27</a:t>
              </a:r>
              <a:r>
                <a:rPr lang="zh-TW" altLang="en-US" dirty="0">
                  <a:solidFill>
                    <a:schemeClr val="bg1"/>
                  </a:solidFill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   專題發表</a:t>
              </a:r>
              <a:endParaRPr lang="en-US" altLang="zh-TW" dirty="0">
                <a:solidFill>
                  <a:schemeClr val="bg1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dirty="0">
                  <a:solidFill>
                    <a:schemeClr val="bg1"/>
                  </a:solidFill>
                  <a:latin typeface="Adobe 明體 Std L" panose="02020300000000000000" pitchFamily="18" charset="-120"/>
                  <a:ea typeface="Adobe 明體 Std L" panose="02020300000000000000" pitchFamily="18" charset="-120"/>
                </a:rPr>
                <a:t>創新應用全端網站開發養成班</a:t>
              </a:r>
              <a:endParaRPr lang="en-US" sz="2000" b="1" dirty="0">
                <a:solidFill>
                  <a:schemeClr val="bg1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2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920BE8E-F62F-4592-90B7-212A3DCA982C}"/>
              </a:ext>
            </a:extLst>
          </p:cNvPr>
          <p:cNvSpPr/>
          <p:nvPr/>
        </p:nvSpPr>
        <p:spPr>
          <a:xfrm>
            <a:off x="-1" y="0"/>
            <a:ext cx="6349549" cy="6086270"/>
          </a:xfrm>
          <a:custGeom>
            <a:avLst/>
            <a:gdLst>
              <a:gd name="connsiteX0" fmla="*/ 0 w 6268514"/>
              <a:gd name="connsiteY0" fmla="*/ 0 h 6086270"/>
              <a:gd name="connsiteX1" fmla="*/ 1004498 w 6268514"/>
              <a:gd name="connsiteY1" fmla="*/ 0 h 6086270"/>
              <a:gd name="connsiteX2" fmla="*/ 6268514 w 6268514"/>
              <a:gd name="connsiteY2" fmla="*/ 3494096 h 6086270"/>
              <a:gd name="connsiteX3" fmla="*/ 3451489 w 6268514"/>
              <a:gd name="connsiteY3" fmla="*/ 6086270 h 6086270"/>
              <a:gd name="connsiteX4" fmla="*/ 0 w 6268514"/>
              <a:gd name="connsiteY4" fmla="*/ 3795275 h 6086270"/>
              <a:gd name="connsiteX5" fmla="*/ 0 w 6268514"/>
              <a:gd name="connsiteY5" fmla="*/ 0 h 608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8514" h="6086270">
                <a:moveTo>
                  <a:pt x="0" y="0"/>
                </a:moveTo>
                <a:lnTo>
                  <a:pt x="1004498" y="0"/>
                </a:lnTo>
                <a:lnTo>
                  <a:pt x="6268514" y="3494096"/>
                </a:lnTo>
                <a:lnTo>
                  <a:pt x="3451489" y="6086270"/>
                </a:lnTo>
                <a:lnTo>
                  <a:pt x="0" y="3795275"/>
                </a:lnTo>
                <a:lnTo>
                  <a:pt x="0" y="0"/>
                </a:lnTo>
                <a:close/>
              </a:path>
            </a:pathLst>
          </a:custGeom>
          <a:solidFill>
            <a:srgbClr val="897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1EFA7B5-E3D0-4332-8B68-FB299DA601D7}"/>
              </a:ext>
            </a:extLst>
          </p:cNvPr>
          <p:cNvSpPr/>
          <p:nvPr/>
        </p:nvSpPr>
        <p:spPr>
          <a:xfrm>
            <a:off x="7823003" y="5503200"/>
            <a:ext cx="3513386" cy="1354800"/>
          </a:xfrm>
          <a:custGeom>
            <a:avLst/>
            <a:gdLst>
              <a:gd name="connsiteX0" fmla="*/ 1472318 w 3513386"/>
              <a:gd name="connsiteY0" fmla="*/ 0 h 1354800"/>
              <a:gd name="connsiteX1" fmla="*/ 3513386 w 3513386"/>
              <a:gd name="connsiteY1" fmla="*/ 1354800 h 1354800"/>
              <a:gd name="connsiteX2" fmla="*/ 0 w 3513386"/>
              <a:gd name="connsiteY2" fmla="*/ 1354800 h 1354800"/>
              <a:gd name="connsiteX3" fmla="*/ 1472318 w 3513386"/>
              <a:gd name="connsiteY3" fmla="*/ 0 h 13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386" h="1354800">
                <a:moveTo>
                  <a:pt x="1472318" y="0"/>
                </a:moveTo>
                <a:lnTo>
                  <a:pt x="3513386" y="1354800"/>
                </a:lnTo>
                <a:lnTo>
                  <a:pt x="0" y="1354800"/>
                </a:lnTo>
                <a:lnTo>
                  <a:pt x="1472318" y="0"/>
                </a:lnTo>
                <a:close/>
              </a:path>
            </a:pathLst>
          </a:custGeom>
          <a:solidFill>
            <a:srgbClr val="483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Oswald" panose="02000303000000000000" pitchFamily="2" charset="0"/>
              </a:rPr>
              <a:t>緣起</a:t>
            </a:r>
            <a:endParaRPr lang="en-US" sz="4500" b="1" dirty="0">
              <a:solidFill>
                <a:schemeClr val="bg2"/>
              </a:solidFill>
              <a:latin typeface="Oswald" panose="02000303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65090E-F575-49AD-9EFD-A0503FE51BB9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99B529-0DB8-49D1-9EA4-CBE826E7E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9949AD8-DD31-42A7-96EB-F833791ECEF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10C801-E18F-45FA-B5BC-55D7EC46D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593571D-9F82-4005-9748-0309B49F9D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CC33-8F68-4355-8E33-8541D6245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CFAD43-A031-4E6B-8996-6CB1F81A057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1FA7B7-5301-4967-8687-7FBD379AE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CD2046-806F-4054-B855-6696356831AC}"/>
              </a:ext>
            </a:extLst>
          </p:cNvPr>
          <p:cNvSpPr txBox="1"/>
          <p:nvPr/>
        </p:nvSpPr>
        <p:spPr>
          <a:xfrm>
            <a:off x="957211" y="1945972"/>
            <a:ext cx="3009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 </a:t>
            </a:r>
            <a:r>
              <a:rPr lang="zh-TW" altLang="en-US" sz="3000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一間倒掉的店</a:t>
            </a:r>
            <a:endParaRPr lang="en-US" sz="3000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48A631-FD98-4B5A-8A63-550C9722E54F}"/>
              </a:ext>
            </a:extLst>
          </p:cNvPr>
          <p:cNvCxnSpPr>
            <a:cxnSpLocks/>
          </p:cNvCxnSpPr>
          <p:nvPr/>
        </p:nvCxnSpPr>
        <p:spPr>
          <a:xfrm>
            <a:off x="1222254" y="3099415"/>
            <a:ext cx="384175" cy="0"/>
          </a:xfrm>
          <a:prstGeom prst="line">
            <a:avLst/>
          </a:prstGeom>
          <a:ln w="63500">
            <a:solidFill>
              <a:srgbClr val="483B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56758-F03D-4AF5-AF03-224A60D26A5D}"/>
              </a:ext>
            </a:extLst>
          </p:cNvPr>
          <p:cNvSpPr txBox="1"/>
          <p:nvPr/>
        </p:nvSpPr>
        <p:spPr>
          <a:xfrm>
            <a:off x="1089733" y="3680287"/>
            <a:ext cx="3872449" cy="682238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精品咖啡對於一般人而言，似乎帶著神祕感。</a:t>
            </a:r>
            <a:endParaRPr lang="en-US" altLang="zh-TW" sz="1400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透過平台讓精品咖啡走入每個人的生活中。</a:t>
            </a:r>
            <a:endParaRPr lang="en-US" sz="1400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20" y="0"/>
            <a:ext cx="8702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24F26A7-66A8-4B4F-B8D5-0083A27CAF17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rPr>
              <a:t>目標受眾</a:t>
            </a:r>
            <a:endParaRPr lang="en-US" sz="4500" b="1" dirty="0">
              <a:solidFill>
                <a:schemeClr val="bg2"/>
              </a:solidFill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E76124-89A4-41CD-9F36-34576CCD0EBD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228028-5100-4759-9860-0D91607DB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09C68D-9B11-4D4A-808E-ABD18D8313E3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35F434-6BCC-4EC0-8AF7-26CAE21F6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4B65EE-CEF6-44BD-AE3B-F18BEFD17FA0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80D15D-8869-4AF3-9B5E-EA7331C09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B79C34-CC83-48AF-B99C-42D9F69240EE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A3DE43-CEE4-4FE3-A5BA-BE785F300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4EFEF3-C254-49F1-AE2D-F08C2B5B7787}"/>
              </a:ext>
            </a:extLst>
          </p:cNvPr>
          <p:cNvGrpSpPr/>
          <p:nvPr/>
        </p:nvGrpSpPr>
        <p:grpSpPr>
          <a:xfrm>
            <a:off x="4575408" y="1605179"/>
            <a:ext cx="3866924" cy="3841220"/>
            <a:chOff x="3125788" y="463550"/>
            <a:chExt cx="5970588" cy="5930900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34D77587-5B77-4597-8EF2-F1D33122F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1" y="3148013"/>
              <a:ext cx="1930400" cy="1930400"/>
            </a:xfrm>
            <a:custGeom>
              <a:avLst/>
              <a:gdLst>
                <a:gd name="T0" fmla="*/ 204 w 638"/>
                <a:gd name="T1" fmla="*/ 181 h 639"/>
                <a:gd name="T2" fmla="*/ 205 w 638"/>
                <a:gd name="T3" fmla="*/ 180 h 639"/>
                <a:gd name="T4" fmla="*/ 371 w 638"/>
                <a:gd name="T5" fmla="*/ 14 h 639"/>
                <a:gd name="T6" fmla="*/ 117 w 638"/>
                <a:gd name="T7" fmla="*/ 97 h 639"/>
                <a:gd name="T8" fmla="*/ 117 w 638"/>
                <a:gd name="T9" fmla="*/ 522 h 639"/>
                <a:gd name="T10" fmla="*/ 542 w 638"/>
                <a:gd name="T11" fmla="*/ 522 h 639"/>
                <a:gd name="T12" fmla="*/ 625 w 638"/>
                <a:gd name="T13" fmla="*/ 268 h 639"/>
                <a:gd name="T14" fmla="*/ 457 w 638"/>
                <a:gd name="T15" fmla="*/ 437 h 639"/>
                <a:gd name="T16" fmla="*/ 437 w 638"/>
                <a:gd name="T17" fmla="*/ 450 h 639"/>
                <a:gd name="T18" fmla="*/ 202 w 638"/>
                <a:gd name="T19" fmla="*/ 437 h 639"/>
                <a:gd name="T20" fmla="*/ 202 w 638"/>
                <a:gd name="T21" fmla="*/ 437 h 639"/>
                <a:gd name="T22" fmla="*/ 202 w 638"/>
                <a:gd name="T23" fmla="*/ 182 h 639"/>
                <a:gd name="T24" fmla="*/ 204 w 638"/>
                <a:gd name="T25" fmla="*/ 181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8" h="639">
                  <a:moveTo>
                    <a:pt x="204" y="181"/>
                  </a:moveTo>
                  <a:cubicBezTo>
                    <a:pt x="204" y="181"/>
                    <a:pt x="204" y="180"/>
                    <a:pt x="205" y="180"/>
                  </a:cubicBezTo>
                  <a:cubicBezTo>
                    <a:pt x="371" y="14"/>
                    <a:pt x="371" y="14"/>
                    <a:pt x="371" y="14"/>
                  </a:cubicBezTo>
                  <a:cubicBezTo>
                    <a:pt x="269" y="0"/>
                    <a:pt x="180" y="34"/>
                    <a:pt x="117" y="97"/>
                  </a:cubicBezTo>
                  <a:cubicBezTo>
                    <a:pt x="0" y="214"/>
                    <a:pt x="0" y="405"/>
                    <a:pt x="117" y="522"/>
                  </a:cubicBezTo>
                  <a:cubicBezTo>
                    <a:pt x="234" y="639"/>
                    <a:pt x="425" y="639"/>
                    <a:pt x="542" y="522"/>
                  </a:cubicBezTo>
                  <a:cubicBezTo>
                    <a:pt x="611" y="453"/>
                    <a:pt x="638" y="358"/>
                    <a:pt x="625" y="268"/>
                  </a:cubicBezTo>
                  <a:cubicBezTo>
                    <a:pt x="457" y="437"/>
                    <a:pt x="457" y="437"/>
                    <a:pt x="457" y="437"/>
                  </a:cubicBezTo>
                  <a:cubicBezTo>
                    <a:pt x="451" y="443"/>
                    <a:pt x="444" y="447"/>
                    <a:pt x="437" y="450"/>
                  </a:cubicBezTo>
                  <a:cubicBezTo>
                    <a:pt x="354" y="513"/>
                    <a:pt x="260" y="495"/>
                    <a:pt x="202" y="437"/>
                  </a:cubicBezTo>
                  <a:cubicBezTo>
                    <a:pt x="202" y="437"/>
                    <a:pt x="202" y="437"/>
                    <a:pt x="202" y="437"/>
                  </a:cubicBezTo>
                  <a:cubicBezTo>
                    <a:pt x="132" y="367"/>
                    <a:pt x="132" y="252"/>
                    <a:pt x="202" y="182"/>
                  </a:cubicBezTo>
                  <a:cubicBezTo>
                    <a:pt x="203" y="182"/>
                    <a:pt x="203" y="182"/>
                    <a:pt x="204" y="181"/>
                  </a:cubicBezTo>
                </a:path>
              </a:pathLst>
            </a:custGeom>
            <a:solidFill>
              <a:srgbClr val="483B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8A96048-8ECE-4A6F-8B65-2C1303443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9663" y="2297113"/>
              <a:ext cx="3549650" cy="3575050"/>
            </a:xfrm>
            <a:custGeom>
              <a:avLst/>
              <a:gdLst>
                <a:gd name="T0" fmla="*/ 824 w 1173"/>
                <a:gd name="T1" fmla="*/ 106 h 1184"/>
                <a:gd name="T2" fmla="*/ 211 w 1173"/>
                <a:gd name="T3" fmla="*/ 210 h 1184"/>
                <a:gd name="T4" fmla="*/ 211 w 1173"/>
                <a:gd name="T5" fmla="*/ 973 h 1184"/>
                <a:gd name="T6" fmla="*/ 974 w 1173"/>
                <a:gd name="T7" fmla="*/ 973 h 1184"/>
                <a:gd name="T8" fmla="*/ 1078 w 1173"/>
                <a:gd name="T9" fmla="*/ 361 h 1184"/>
                <a:gd name="T10" fmla="*/ 987 w 1173"/>
                <a:gd name="T11" fmla="*/ 452 h 1184"/>
                <a:gd name="T12" fmla="*/ 889 w 1173"/>
                <a:gd name="T13" fmla="*/ 889 h 1184"/>
                <a:gd name="T14" fmla="*/ 295 w 1173"/>
                <a:gd name="T15" fmla="*/ 889 h 1184"/>
                <a:gd name="T16" fmla="*/ 295 w 1173"/>
                <a:gd name="T17" fmla="*/ 295 h 1184"/>
                <a:gd name="T18" fmla="*/ 732 w 1173"/>
                <a:gd name="T19" fmla="*/ 197 h 1184"/>
                <a:gd name="T20" fmla="*/ 824 w 1173"/>
                <a:gd name="T21" fmla="*/ 106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3" h="1184">
                  <a:moveTo>
                    <a:pt x="824" y="106"/>
                  </a:moveTo>
                  <a:cubicBezTo>
                    <a:pt x="601" y="0"/>
                    <a:pt x="363" y="58"/>
                    <a:pt x="211" y="210"/>
                  </a:cubicBezTo>
                  <a:cubicBezTo>
                    <a:pt x="0" y="420"/>
                    <a:pt x="0" y="763"/>
                    <a:pt x="211" y="973"/>
                  </a:cubicBezTo>
                  <a:cubicBezTo>
                    <a:pt x="421" y="1184"/>
                    <a:pt x="764" y="1184"/>
                    <a:pt x="974" y="973"/>
                  </a:cubicBezTo>
                  <a:cubicBezTo>
                    <a:pt x="1140" y="808"/>
                    <a:pt x="1173" y="561"/>
                    <a:pt x="1078" y="361"/>
                  </a:cubicBezTo>
                  <a:cubicBezTo>
                    <a:pt x="987" y="452"/>
                    <a:pt x="987" y="452"/>
                    <a:pt x="987" y="452"/>
                  </a:cubicBezTo>
                  <a:cubicBezTo>
                    <a:pt x="1039" y="600"/>
                    <a:pt x="1007" y="771"/>
                    <a:pt x="889" y="889"/>
                  </a:cubicBezTo>
                  <a:cubicBezTo>
                    <a:pt x="726" y="1052"/>
                    <a:pt x="459" y="1052"/>
                    <a:pt x="295" y="889"/>
                  </a:cubicBezTo>
                  <a:cubicBezTo>
                    <a:pt x="132" y="725"/>
                    <a:pt x="132" y="458"/>
                    <a:pt x="295" y="295"/>
                  </a:cubicBezTo>
                  <a:cubicBezTo>
                    <a:pt x="413" y="177"/>
                    <a:pt x="585" y="145"/>
                    <a:pt x="732" y="197"/>
                  </a:cubicBezTo>
                  <a:lnTo>
                    <a:pt x="824" y="106"/>
                  </a:lnTo>
                  <a:close/>
                </a:path>
              </a:pathLst>
            </a:custGeom>
            <a:solidFill>
              <a:srgbClr val="A58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6C9BAAB-547C-4681-86E6-F23417934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1771650"/>
              <a:ext cx="4632325" cy="4622800"/>
            </a:xfrm>
            <a:custGeom>
              <a:avLst/>
              <a:gdLst>
                <a:gd name="T0" fmla="*/ 1417 w 1531"/>
                <a:gd name="T1" fmla="*/ 369 h 1531"/>
                <a:gd name="T2" fmla="*/ 1340 w 1531"/>
                <a:gd name="T3" fmla="*/ 446 h 1531"/>
                <a:gd name="T4" fmla="*/ 1232 w 1531"/>
                <a:gd name="T5" fmla="*/ 1232 h 1531"/>
                <a:gd name="T6" fmla="*/ 299 w 1531"/>
                <a:gd name="T7" fmla="*/ 1232 h 1531"/>
                <a:gd name="T8" fmla="*/ 299 w 1531"/>
                <a:gd name="T9" fmla="*/ 299 h 1531"/>
                <a:gd name="T10" fmla="*/ 1085 w 1531"/>
                <a:gd name="T11" fmla="*/ 192 h 1531"/>
                <a:gd name="T12" fmla="*/ 1162 w 1531"/>
                <a:gd name="T13" fmla="*/ 115 h 1531"/>
                <a:gd name="T14" fmla="*/ 974 w 1531"/>
                <a:gd name="T15" fmla="*/ 33 h 1531"/>
                <a:gd name="T16" fmla="*/ 974 w 1531"/>
                <a:gd name="T17" fmla="*/ 29 h 1531"/>
                <a:gd name="T18" fmla="*/ 765 w 1531"/>
                <a:gd name="T19" fmla="*/ 0 h 1531"/>
                <a:gd name="T20" fmla="*/ 557 w 1531"/>
                <a:gd name="T21" fmla="*/ 29 h 1531"/>
                <a:gd name="T22" fmla="*/ 557 w 1531"/>
                <a:gd name="T23" fmla="*/ 33 h 1531"/>
                <a:gd name="T24" fmla="*/ 0 w 1531"/>
                <a:gd name="T25" fmla="*/ 766 h 1531"/>
                <a:gd name="T26" fmla="*/ 199 w 1531"/>
                <a:gd name="T27" fmla="*/ 1280 h 1531"/>
                <a:gd name="T28" fmla="*/ 765 w 1531"/>
                <a:gd name="T29" fmla="*/ 1531 h 1531"/>
                <a:gd name="T30" fmla="*/ 1498 w 1531"/>
                <a:gd name="T31" fmla="*/ 974 h 1531"/>
                <a:gd name="T32" fmla="*/ 1502 w 1531"/>
                <a:gd name="T33" fmla="*/ 974 h 1531"/>
                <a:gd name="T34" fmla="*/ 1531 w 1531"/>
                <a:gd name="T35" fmla="*/ 766 h 1531"/>
                <a:gd name="T36" fmla="*/ 1502 w 1531"/>
                <a:gd name="T37" fmla="*/ 557 h 1531"/>
                <a:gd name="T38" fmla="*/ 1498 w 1531"/>
                <a:gd name="T39" fmla="*/ 557 h 1531"/>
                <a:gd name="T40" fmla="*/ 1417 w 1531"/>
                <a:gd name="T41" fmla="*/ 369 h 1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1" h="1531">
                  <a:moveTo>
                    <a:pt x="1417" y="369"/>
                  </a:moveTo>
                  <a:cubicBezTo>
                    <a:pt x="1340" y="446"/>
                    <a:pt x="1340" y="446"/>
                    <a:pt x="1340" y="446"/>
                  </a:cubicBezTo>
                  <a:cubicBezTo>
                    <a:pt x="1479" y="697"/>
                    <a:pt x="1445" y="1019"/>
                    <a:pt x="1232" y="1232"/>
                  </a:cubicBezTo>
                  <a:cubicBezTo>
                    <a:pt x="975" y="1490"/>
                    <a:pt x="556" y="1490"/>
                    <a:pt x="299" y="1232"/>
                  </a:cubicBezTo>
                  <a:cubicBezTo>
                    <a:pt x="41" y="975"/>
                    <a:pt x="41" y="556"/>
                    <a:pt x="299" y="299"/>
                  </a:cubicBezTo>
                  <a:cubicBezTo>
                    <a:pt x="512" y="86"/>
                    <a:pt x="834" y="52"/>
                    <a:pt x="1085" y="192"/>
                  </a:cubicBezTo>
                  <a:cubicBezTo>
                    <a:pt x="1162" y="115"/>
                    <a:pt x="1162" y="115"/>
                    <a:pt x="1162" y="115"/>
                  </a:cubicBezTo>
                  <a:cubicBezTo>
                    <a:pt x="1104" y="79"/>
                    <a:pt x="1041" y="52"/>
                    <a:pt x="974" y="33"/>
                  </a:cubicBezTo>
                  <a:cubicBezTo>
                    <a:pt x="974" y="29"/>
                    <a:pt x="974" y="29"/>
                    <a:pt x="974" y="29"/>
                  </a:cubicBezTo>
                  <a:cubicBezTo>
                    <a:pt x="908" y="10"/>
                    <a:pt x="838" y="0"/>
                    <a:pt x="765" y="0"/>
                  </a:cubicBezTo>
                  <a:cubicBezTo>
                    <a:pt x="693" y="0"/>
                    <a:pt x="623" y="10"/>
                    <a:pt x="557" y="29"/>
                  </a:cubicBezTo>
                  <a:cubicBezTo>
                    <a:pt x="557" y="33"/>
                    <a:pt x="557" y="33"/>
                    <a:pt x="557" y="33"/>
                  </a:cubicBezTo>
                  <a:cubicBezTo>
                    <a:pt x="237" y="124"/>
                    <a:pt x="0" y="416"/>
                    <a:pt x="0" y="766"/>
                  </a:cubicBezTo>
                  <a:cubicBezTo>
                    <a:pt x="0" y="964"/>
                    <a:pt x="75" y="1144"/>
                    <a:pt x="199" y="1280"/>
                  </a:cubicBezTo>
                  <a:cubicBezTo>
                    <a:pt x="339" y="1434"/>
                    <a:pt x="541" y="1531"/>
                    <a:pt x="765" y="1531"/>
                  </a:cubicBezTo>
                  <a:cubicBezTo>
                    <a:pt x="1115" y="1531"/>
                    <a:pt x="1407" y="1295"/>
                    <a:pt x="1498" y="974"/>
                  </a:cubicBezTo>
                  <a:cubicBezTo>
                    <a:pt x="1502" y="974"/>
                    <a:pt x="1502" y="974"/>
                    <a:pt x="1502" y="974"/>
                  </a:cubicBezTo>
                  <a:cubicBezTo>
                    <a:pt x="1521" y="908"/>
                    <a:pt x="1531" y="838"/>
                    <a:pt x="1531" y="766"/>
                  </a:cubicBezTo>
                  <a:cubicBezTo>
                    <a:pt x="1531" y="693"/>
                    <a:pt x="1521" y="623"/>
                    <a:pt x="1502" y="557"/>
                  </a:cubicBezTo>
                  <a:cubicBezTo>
                    <a:pt x="1498" y="557"/>
                    <a:pt x="1498" y="557"/>
                    <a:pt x="1498" y="557"/>
                  </a:cubicBezTo>
                  <a:cubicBezTo>
                    <a:pt x="1479" y="490"/>
                    <a:pt x="1452" y="427"/>
                    <a:pt x="1417" y="369"/>
                  </a:cubicBezTo>
                  <a:close/>
                </a:path>
              </a:pathLst>
            </a:custGeom>
            <a:solidFill>
              <a:srgbClr val="C2B1A6"/>
            </a:solidFill>
            <a:ln>
              <a:noFill/>
            </a:ln>
            <a:effectLst>
              <a:outerShdw blurRad="368300" sx="104000" sy="104000" algn="ctr" rotWithShape="0">
                <a:prstClr val="black">
                  <a:alpha val="1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91946E7-79C2-4531-B1B4-7A6909279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3826" y="463550"/>
              <a:ext cx="3892550" cy="3856038"/>
            </a:xfrm>
            <a:custGeom>
              <a:avLst/>
              <a:gdLst>
                <a:gd name="T0" fmla="*/ 1268 w 1286"/>
                <a:gd name="T1" fmla="*/ 237 h 1277"/>
                <a:gd name="T2" fmla="*/ 1167 w 1286"/>
                <a:gd name="T3" fmla="*/ 168 h 1277"/>
                <a:gd name="T4" fmla="*/ 1105 w 1286"/>
                <a:gd name="T5" fmla="*/ 168 h 1277"/>
                <a:gd name="T6" fmla="*/ 1105 w 1286"/>
                <a:gd name="T7" fmla="*/ 110 h 1277"/>
                <a:gd name="T8" fmla="*/ 996 w 1286"/>
                <a:gd name="T9" fmla="*/ 0 h 1277"/>
                <a:gd name="T10" fmla="*/ 919 w 1286"/>
                <a:gd name="T11" fmla="*/ 32 h 1277"/>
                <a:gd name="T12" fmla="*/ 665 w 1286"/>
                <a:gd name="T13" fmla="*/ 287 h 1277"/>
                <a:gd name="T14" fmla="*/ 633 w 1286"/>
                <a:gd name="T15" fmla="*/ 365 h 1277"/>
                <a:gd name="T16" fmla="*/ 648 w 1286"/>
                <a:gd name="T17" fmla="*/ 545 h 1277"/>
                <a:gd name="T18" fmla="*/ 644 w 1286"/>
                <a:gd name="T19" fmla="*/ 548 h 1277"/>
                <a:gd name="T20" fmla="*/ 24 w 1286"/>
                <a:gd name="T21" fmla="*/ 1169 h 1277"/>
                <a:gd name="T22" fmla="*/ 24 w 1286"/>
                <a:gd name="T23" fmla="*/ 1253 h 1277"/>
                <a:gd name="T24" fmla="*/ 109 w 1286"/>
                <a:gd name="T25" fmla="*/ 1253 h 1277"/>
                <a:gd name="T26" fmla="*/ 732 w 1286"/>
                <a:gd name="T27" fmla="*/ 629 h 1277"/>
                <a:gd name="T28" fmla="*/ 912 w 1286"/>
                <a:gd name="T29" fmla="*/ 644 h 1277"/>
                <a:gd name="T30" fmla="*/ 990 w 1286"/>
                <a:gd name="T31" fmla="*/ 612 h 1277"/>
                <a:gd name="T32" fmla="*/ 1245 w 1286"/>
                <a:gd name="T33" fmla="*/ 358 h 1277"/>
                <a:gd name="T34" fmla="*/ 1268 w 1286"/>
                <a:gd name="T35" fmla="*/ 237 h 1277"/>
                <a:gd name="T36" fmla="*/ 1174 w 1286"/>
                <a:gd name="T37" fmla="*/ 287 h 1277"/>
                <a:gd name="T38" fmla="*/ 919 w 1286"/>
                <a:gd name="T39" fmla="*/ 542 h 1277"/>
                <a:gd name="T40" fmla="*/ 912 w 1286"/>
                <a:gd name="T41" fmla="*/ 544 h 1277"/>
                <a:gd name="T42" fmla="*/ 788 w 1286"/>
                <a:gd name="T43" fmla="*/ 544 h 1277"/>
                <a:gd name="T44" fmla="*/ 733 w 1286"/>
                <a:gd name="T45" fmla="*/ 489 h 1277"/>
                <a:gd name="T46" fmla="*/ 733 w 1286"/>
                <a:gd name="T47" fmla="*/ 365 h 1277"/>
                <a:gd name="T48" fmla="*/ 735 w 1286"/>
                <a:gd name="T49" fmla="*/ 358 h 1277"/>
                <a:gd name="T50" fmla="*/ 990 w 1286"/>
                <a:gd name="T51" fmla="*/ 103 h 1277"/>
                <a:gd name="T52" fmla="*/ 996 w 1286"/>
                <a:gd name="T53" fmla="*/ 100 h 1277"/>
                <a:gd name="T54" fmla="*/ 1005 w 1286"/>
                <a:gd name="T55" fmla="*/ 110 h 1277"/>
                <a:gd name="T56" fmla="*/ 1005 w 1286"/>
                <a:gd name="T57" fmla="*/ 268 h 1277"/>
                <a:gd name="T58" fmla="*/ 1167 w 1286"/>
                <a:gd name="T59" fmla="*/ 268 h 1277"/>
                <a:gd name="T60" fmla="*/ 1176 w 1286"/>
                <a:gd name="T61" fmla="*/ 275 h 1277"/>
                <a:gd name="T62" fmla="*/ 1174 w 1286"/>
                <a:gd name="T63" fmla="*/ 28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6" h="1277">
                  <a:moveTo>
                    <a:pt x="1268" y="237"/>
                  </a:moveTo>
                  <a:cubicBezTo>
                    <a:pt x="1251" y="195"/>
                    <a:pt x="1211" y="168"/>
                    <a:pt x="1167" y="168"/>
                  </a:cubicBezTo>
                  <a:cubicBezTo>
                    <a:pt x="1105" y="168"/>
                    <a:pt x="1105" y="168"/>
                    <a:pt x="1105" y="168"/>
                  </a:cubicBezTo>
                  <a:cubicBezTo>
                    <a:pt x="1105" y="110"/>
                    <a:pt x="1105" y="110"/>
                    <a:pt x="1105" y="110"/>
                  </a:cubicBezTo>
                  <a:cubicBezTo>
                    <a:pt x="1105" y="50"/>
                    <a:pt x="1056" y="0"/>
                    <a:pt x="996" y="0"/>
                  </a:cubicBezTo>
                  <a:cubicBezTo>
                    <a:pt x="967" y="0"/>
                    <a:pt x="940" y="12"/>
                    <a:pt x="919" y="32"/>
                  </a:cubicBezTo>
                  <a:cubicBezTo>
                    <a:pt x="665" y="287"/>
                    <a:pt x="665" y="287"/>
                    <a:pt x="665" y="287"/>
                  </a:cubicBezTo>
                  <a:cubicBezTo>
                    <a:pt x="644" y="307"/>
                    <a:pt x="633" y="335"/>
                    <a:pt x="633" y="365"/>
                  </a:cubicBezTo>
                  <a:cubicBezTo>
                    <a:pt x="648" y="545"/>
                    <a:pt x="648" y="545"/>
                    <a:pt x="648" y="545"/>
                  </a:cubicBezTo>
                  <a:cubicBezTo>
                    <a:pt x="644" y="548"/>
                    <a:pt x="644" y="548"/>
                    <a:pt x="644" y="548"/>
                  </a:cubicBezTo>
                  <a:cubicBezTo>
                    <a:pt x="407" y="785"/>
                    <a:pt x="246" y="947"/>
                    <a:pt x="24" y="1169"/>
                  </a:cubicBezTo>
                  <a:cubicBezTo>
                    <a:pt x="0" y="1192"/>
                    <a:pt x="0" y="1230"/>
                    <a:pt x="24" y="1253"/>
                  </a:cubicBezTo>
                  <a:cubicBezTo>
                    <a:pt x="47" y="1277"/>
                    <a:pt x="85" y="1277"/>
                    <a:pt x="109" y="1253"/>
                  </a:cubicBezTo>
                  <a:cubicBezTo>
                    <a:pt x="175" y="1186"/>
                    <a:pt x="666" y="696"/>
                    <a:pt x="732" y="629"/>
                  </a:cubicBezTo>
                  <a:cubicBezTo>
                    <a:pt x="912" y="644"/>
                    <a:pt x="912" y="644"/>
                    <a:pt x="912" y="644"/>
                  </a:cubicBezTo>
                  <a:cubicBezTo>
                    <a:pt x="942" y="644"/>
                    <a:pt x="970" y="633"/>
                    <a:pt x="990" y="612"/>
                  </a:cubicBezTo>
                  <a:cubicBezTo>
                    <a:pt x="1245" y="358"/>
                    <a:pt x="1245" y="358"/>
                    <a:pt x="1245" y="358"/>
                  </a:cubicBezTo>
                  <a:cubicBezTo>
                    <a:pt x="1276" y="326"/>
                    <a:pt x="1286" y="278"/>
                    <a:pt x="1268" y="237"/>
                  </a:cubicBezTo>
                  <a:close/>
                  <a:moveTo>
                    <a:pt x="1174" y="287"/>
                  </a:moveTo>
                  <a:cubicBezTo>
                    <a:pt x="919" y="542"/>
                    <a:pt x="919" y="542"/>
                    <a:pt x="919" y="542"/>
                  </a:cubicBezTo>
                  <a:cubicBezTo>
                    <a:pt x="917" y="544"/>
                    <a:pt x="914" y="544"/>
                    <a:pt x="912" y="544"/>
                  </a:cubicBezTo>
                  <a:cubicBezTo>
                    <a:pt x="788" y="544"/>
                    <a:pt x="788" y="544"/>
                    <a:pt x="788" y="544"/>
                  </a:cubicBezTo>
                  <a:cubicBezTo>
                    <a:pt x="733" y="489"/>
                    <a:pt x="733" y="489"/>
                    <a:pt x="733" y="489"/>
                  </a:cubicBezTo>
                  <a:cubicBezTo>
                    <a:pt x="733" y="365"/>
                    <a:pt x="733" y="365"/>
                    <a:pt x="733" y="365"/>
                  </a:cubicBezTo>
                  <a:cubicBezTo>
                    <a:pt x="733" y="363"/>
                    <a:pt x="734" y="360"/>
                    <a:pt x="735" y="358"/>
                  </a:cubicBezTo>
                  <a:cubicBezTo>
                    <a:pt x="990" y="103"/>
                    <a:pt x="990" y="103"/>
                    <a:pt x="990" y="103"/>
                  </a:cubicBezTo>
                  <a:cubicBezTo>
                    <a:pt x="993" y="101"/>
                    <a:pt x="995" y="100"/>
                    <a:pt x="996" y="100"/>
                  </a:cubicBezTo>
                  <a:cubicBezTo>
                    <a:pt x="996" y="100"/>
                    <a:pt x="1005" y="100"/>
                    <a:pt x="1005" y="110"/>
                  </a:cubicBezTo>
                  <a:cubicBezTo>
                    <a:pt x="1005" y="268"/>
                    <a:pt x="1005" y="268"/>
                    <a:pt x="1005" y="268"/>
                  </a:cubicBezTo>
                  <a:cubicBezTo>
                    <a:pt x="1167" y="268"/>
                    <a:pt x="1167" y="268"/>
                    <a:pt x="1167" y="268"/>
                  </a:cubicBezTo>
                  <a:cubicBezTo>
                    <a:pt x="1168" y="268"/>
                    <a:pt x="1173" y="268"/>
                    <a:pt x="1176" y="275"/>
                  </a:cubicBezTo>
                  <a:cubicBezTo>
                    <a:pt x="1177" y="278"/>
                    <a:pt x="1178" y="283"/>
                    <a:pt x="1174" y="287"/>
                  </a:cubicBezTo>
                  <a:close/>
                </a:path>
              </a:pathLst>
            </a:custGeom>
            <a:solidFill>
              <a:srgbClr val="897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CFB238-2EA7-4F8F-82EE-64544C69AF85}"/>
              </a:ext>
            </a:extLst>
          </p:cNvPr>
          <p:cNvGrpSpPr/>
          <p:nvPr/>
        </p:nvGrpSpPr>
        <p:grpSpPr>
          <a:xfrm>
            <a:off x="8121030" y="3906748"/>
            <a:ext cx="3000182" cy="1672253"/>
            <a:chOff x="8611248" y="2123720"/>
            <a:chExt cx="3000182" cy="167225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7D0BDAD-8921-405F-A271-F36AFCD63678}"/>
                </a:ext>
              </a:extLst>
            </p:cNvPr>
            <p:cNvSpPr txBox="1"/>
            <p:nvPr/>
          </p:nvSpPr>
          <p:spPr>
            <a:xfrm>
              <a:off x="8611248" y="2123720"/>
              <a:ext cx="252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chemeClr val="bg2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咖啡店</a:t>
              </a:r>
              <a:endParaRPr lang="en-US" sz="2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52414B-AE75-4812-96FA-B3AA68BFC9C6}"/>
                </a:ext>
              </a:extLst>
            </p:cNvPr>
            <p:cNvSpPr txBox="1"/>
            <p:nvPr/>
          </p:nvSpPr>
          <p:spPr>
            <a:xfrm>
              <a:off x="8611248" y="2523830"/>
              <a:ext cx="3000182" cy="127214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透過平台可以觸及到更多受眾，不單只是咖啡愛好者。</a:t>
              </a:r>
              <a:endPara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也可以更即時的更新店內資訊、新上架的商品等等。</a:t>
              </a:r>
              <a:endPara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087A91-03ED-43EA-A921-B3503323F8FE}"/>
              </a:ext>
            </a:extLst>
          </p:cNvPr>
          <p:cNvGrpSpPr/>
          <p:nvPr/>
        </p:nvGrpSpPr>
        <p:grpSpPr>
          <a:xfrm>
            <a:off x="1035698" y="2230431"/>
            <a:ext cx="3006093" cy="3744316"/>
            <a:chOff x="659070" y="2345721"/>
            <a:chExt cx="3006093" cy="374431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54DC615-0030-4DC6-B605-21617C0F249A}"/>
                </a:ext>
              </a:extLst>
            </p:cNvPr>
            <p:cNvSpPr txBox="1"/>
            <p:nvPr/>
          </p:nvSpPr>
          <p:spPr>
            <a:xfrm>
              <a:off x="1128760" y="4022038"/>
              <a:ext cx="252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000" b="1" dirty="0">
                  <a:solidFill>
                    <a:schemeClr val="bg2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自家烘培店</a:t>
              </a:r>
              <a:endParaRPr lang="en-US" sz="2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2921F2-D253-4E9A-B4F6-0ADAF33CF46B}"/>
                </a:ext>
              </a:extLst>
            </p:cNvPr>
            <p:cNvSpPr txBox="1"/>
            <p:nvPr/>
          </p:nvSpPr>
          <p:spPr>
            <a:xfrm>
              <a:off x="664981" y="4522941"/>
              <a:ext cx="3000182" cy="156709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提供一個透明的平台，銷售咖啡熟豆給消費者。</a:t>
              </a:r>
              <a:endParaRPr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再者，因為咖啡屬於農產品，平台可以即時更新品項，讓每位消費者可以挑選到最新鮮的咖啡。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E9B04BA-E6AE-4E41-9594-2C365CA8F6AD}"/>
                </a:ext>
              </a:extLst>
            </p:cNvPr>
            <p:cNvSpPr txBox="1"/>
            <p:nvPr/>
          </p:nvSpPr>
          <p:spPr>
            <a:xfrm>
              <a:off x="1134672" y="2345721"/>
              <a:ext cx="2524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000" b="1" dirty="0">
                  <a:solidFill>
                    <a:schemeClr val="bg2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咖啡愛好者</a:t>
              </a:r>
              <a:endParaRPr lang="en-US" sz="2000" b="1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A98DB35-BA61-40C4-B352-C23E3B6E9270}"/>
                </a:ext>
              </a:extLst>
            </p:cNvPr>
            <p:cNvSpPr txBox="1"/>
            <p:nvPr/>
          </p:nvSpPr>
          <p:spPr>
            <a:xfrm>
              <a:off x="659070" y="2841663"/>
              <a:ext cx="3000182" cy="97719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咖啡愛好者可以在這個平台上，可以購買咖啡豆，以及得知店家的各項資訊以及最新優惠。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75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D7F1BE-D21B-4BBE-B746-A4F923EFF532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rPr>
              <a:t>使用技術</a:t>
            </a:r>
            <a:endParaRPr lang="en-US" sz="4500" b="1" dirty="0">
              <a:solidFill>
                <a:schemeClr val="bg2"/>
              </a:solidFill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20" y="3324152"/>
            <a:ext cx="2793231" cy="16368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3242454"/>
            <a:ext cx="2143125" cy="1800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118" y="3689257"/>
            <a:ext cx="3226956" cy="906621"/>
          </a:xfrm>
          <a:prstGeom prst="rect">
            <a:avLst/>
          </a:prstGeom>
        </p:spPr>
      </p:pic>
      <p:grpSp>
        <p:nvGrpSpPr>
          <p:cNvPr id="36" name="Group 25">
            <a:extLst/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37" name="Straight Connector 26">
              <a:extLst/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7">
              <a:extLst/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8">
              <a:extLst/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2">
              <a:extLst/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3">
              <a:extLst/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4">
              <a:extLst/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5">
              <a:extLst/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2665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6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rPr>
              <a:t>遇到問題</a:t>
            </a:r>
            <a:endParaRPr lang="en-US" sz="4500" b="1" dirty="0">
              <a:solidFill>
                <a:schemeClr val="bg2"/>
              </a:solidFill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56283-16B6-4A6E-B08B-2E677F445754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51A9C9-6206-4F31-9418-CA95ED330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47D025-492A-435F-93EB-52C599589B99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373DA8-C83C-45D9-987C-6C63B159B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3B1D79-91B4-49CC-918E-A7A32F9C4E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0DDB29-41F6-4C0D-BA9E-4C84039F6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AFEFD-72C1-4905-B518-6A14525B1EC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93B7FF-73F9-4609-BEF5-ECE892C08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AE0786-A5D1-4C73-89EF-7EF209EDD72C}"/>
              </a:ext>
            </a:extLst>
          </p:cNvPr>
          <p:cNvGrpSpPr/>
          <p:nvPr/>
        </p:nvGrpSpPr>
        <p:grpSpPr>
          <a:xfrm>
            <a:off x="4078614" y="2540000"/>
            <a:ext cx="3907960" cy="3666446"/>
            <a:chOff x="7051675" y="2465388"/>
            <a:chExt cx="4059278" cy="3808412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7FF0171-C6E9-4E9F-A70B-D331CB830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2949575"/>
              <a:ext cx="844550" cy="842962"/>
            </a:xfrm>
            <a:custGeom>
              <a:avLst/>
              <a:gdLst>
                <a:gd name="T0" fmla="*/ 279 w 279"/>
                <a:gd name="T1" fmla="*/ 24 h 279"/>
                <a:gd name="T2" fmla="*/ 255 w 279"/>
                <a:gd name="T3" fmla="*/ 0 h 279"/>
                <a:gd name="T4" fmla="*/ 0 w 279"/>
                <a:gd name="T5" fmla="*/ 255 h 279"/>
                <a:gd name="T6" fmla="*/ 24 w 279"/>
                <a:gd name="T7" fmla="*/ 279 h 279"/>
                <a:gd name="T8" fmla="*/ 49 w 279"/>
                <a:gd name="T9" fmla="*/ 255 h 279"/>
                <a:gd name="T10" fmla="*/ 255 w 279"/>
                <a:gd name="T11" fmla="*/ 48 h 279"/>
                <a:gd name="T12" fmla="*/ 279 w 279"/>
                <a:gd name="T13" fmla="*/ 24 h 279"/>
                <a:gd name="T14" fmla="*/ 279 w 279"/>
                <a:gd name="T15" fmla="*/ 24 h 279"/>
                <a:gd name="T16" fmla="*/ 279 w 279"/>
                <a:gd name="T17" fmla="*/ 2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279" y="24"/>
                  </a:moveTo>
                  <a:cubicBezTo>
                    <a:pt x="279" y="10"/>
                    <a:pt x="268" y="0"/>
                    <a:pt x="255" y="0"/>
                  </a:cubicBezTo>
                  <a:cubicBezTo>
                    <a:pt x="114" y="0"/>
                    <a:pt x="0" y="114"/>
                    <a:pt x="0" y="255"/>
                  </a:cubicBezTo>
                  <a:cubicBezTo>
                    <a:pt x="0" y="268"/>
                    <a:pt x="11" y="279"/>
                    <a:pt x="24" y="279"/>
                  </a:cubicBezTo>
                  <a:cubicBezTo>
                    <a:pt x="38" y="279"/>
                    <a:pt x="49" y="268"/>
                    <a:pt x="49" y="255"/>
                  </a:cubicBezTo>
                  <a:cubicBezTo>
                    <a:pt x="49" y="141"/>
                    <a:pt x="141" y="48"/>
                    <a:pt x="255" y="48"/>
                  </a:cubicBezTo>
                  <a:cubicBezTo>
                    <a:pt x="268" y="48"/>
                    <a:pt x="279" y="37"/>
                    <a:pt x="279" y="24"/>
                  </a:cubicBezTo>
                  <a:close/>
                  <a:moveTo>
                    <a:pt x="279" y="24"/>
                  </a:moveTo>
                  <a:cubicBezTo>
                    <a:pt x="279" y="24"/>
                    <a:pt x="279" y="24"/>
                    <a:pt x="279" y="24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1CA9568-0CC1-483D-A522-63F8BAC20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2750" y="2589213"/>
              <a:ext cx="2259013" cy="2597150"/>
            </a:xfrm>
            <a:custGeom>
              <a:avLst/>
              <a:gdLst>
                <a:gd name="T0" fmla="*/ 0 w 746"/>
                <a:gd name="T1" fmla="*/ 374 h 859"/>
                <a:gd name="T2" fmla="*/ 78 w 746"/>
                <a:gd name="T3" fmla="*/ 602 h 859"/>
                <a:gd name="T4" fmla="*/ 79 w 746"/>
                <a:gd name="T5" fmla="*/ 603 h 859"/>
                <a:gd name="T6" fmla="*/ 159 w 746"/>
                <a:gd name="T7" fmla="*/ 821 h 859"/>
                <a:gd name="T8" fmla="*/ 170 w 746"/>
                <a:gd name="T9" fmla="*/ 853 h 859"/>
                <a:gd name="T10" fmla="*/ 181 w 746"/>
                <a:gd name="T11" fmla="*/ 856 h 859"/>
                <a:gd name="T12" fmla="*/ 203 w 746"/>
                <a:gd name="T13" fmla="*/ 842 h 859"/>
                <a:gd name="T14" fmla="*/ 117 w 746"/>
                <a:gd name="T15" fmla="*/ 572 h 859"/>
                <a:gd name="T16" fmla="*/ 115 w 746"/>
                <a:gd name="T17" fmla="*/ 570 h 859"/>
                <a:gd name="T18" fmla="*/ 49 w 746"/>
                <a:gd name="T19" fmla="*/ 374 h 859"/>
                <a:gd name="T20" fmla="*/ 373 w 746"/>
                <a:gd name="T21" fmla="*/ 49 h 859"/>
                <a:gd name="T22" fmla="*/ 697 w 746"/>
                <a:gd name="T23" fmla="*/ 374 h 859"/>
                <a:gd name="T24" fmla="*/ 630 w 746"/>
                <a:gd name="T25" fmla="*/ 572 h 859"/>
                <a:gd name="T26" fmla="*/ 545 w 746"/>
                <a:gd name="T27" fmla="*/ 842 h 859"/>
                <a:gd name="T28" fmla="*/ 577 w 746"/>
                <a:gd name="T29" fmla="*/ 853 h 859"/>
                <a:gd name="T30" fmla="*/ 589 w 746"/>
                <a:gd name="T31" fmla="*/ 822 h 859"/>
                <a:gd name="T32" fmla="*/ 669 w 746"/>
                <a:gd name="T33" fmla="*/ 601 h 859"/>
                <a:gd name="T34" fmla="*/ 746 w 746"/>
                <a:gd name="T35" fmla="*/ 374 h 859"/>
                <a:gd name="T36" fmla="*/ 373 w 746"/>
                <a:gd name="T37" fmla="*/ 0 h 859"/>
                <a:gd name="T38" fmla="*/ 0 w 746"/>
                <a:gd name="T39" fmla="*/ 374 h 859"/>
                <a:gd name="T40" fmla="*/ 0 w 746"/>
                <a:gd name="T41" fmla="*/ 374 h 859"/>
                <a:gd name="T42" fmla="*/ 0 w 746"/>
                <a:gd name="T43" fmla="*/ 37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6" h="859">
                  <a:moveTo>
                    <a:pt x="0" y="374"/>
                  </a:moveTo>
                  <a:cubicBezTo>
                    <a:pt x="0" y="457"/>
                    <a:pt x="27" y="536"/>
                    <a:pt x="78" y="602"/>
                  </a:cubicBezTo>
                  <a:cubicBezTo>
                    <a:pt x="78" y="602"/>
                    <a:pt x="78" y="602"/>
                    <a:pt x="79" y="603"/>
                  </a:cubicBezTo>
                  <a:cubicBezTo>
                    <a:pt x="185" y="751"/>
                    <a:pt x="159" y="821"/>
                    <a:pt x="159" y="821"/>
                  </a:cubicBezTo>
                  <a:cubicBezTo>
                    <a:pt x="153" y="833"/>
                    <a:pt x="158" y="848"/>
                    <a:pt x="170" y="853"/>
                  </a:cubicBezTo>
                  <a:cubicBezTo>
                    <a:pt x="174" y="855"/>
                    <a:pt x="177" y="856"/>
                    <a:pt x="181" y="856"/>
                  </a:cubicBezTo>
                  <a:cubicBezTo>
                    <a:pt x="190" y="856"/>
                    <a:pt x="199" y="851"/>
                    <a:pt x="203" y="842"/>
                  </a:cubicBezTo>
                  <a:cubicBezTo>
                    <a:pt x="207" y="832"/>
                    <a:pt x="242" y="745"/>
                    <a:pt x="117" y="572"/>
                  </a:cubicBezTo>
                  <a:cubicBezTo>
                    <a:pt x="116" y="572"/>
                    <a:pt x="116" y="571"/>
                    <a:pt x="115" y="570"/>
                  </a:cubicBezTo>
                  <a:cubicBezTo>
                    <a:pt x="72" y="514"/>
                    <a:pt x="49" y="445"/>
                    <a:pt x="49" y="374"/>
                  </a:cubicBezTo>
                  <a:cubicBezTo>
                    <a:pt x="49" y="195"/>
                    <a:pt x="194" y="49"/>
                    <a:pt x="373" y="49"/>
                  </a:cubicBezTo>
                  <a:cubicBezTo>
                    <a:pt x="552" y="49"/>
                    <a:pt x="697" y="195"/>
                    <a:pt x="697" y="374"/>
                  </a:cubicBezTo>
                  <a:cubicBezTo>
                    <a:pt x="697" y="446"/>
                    <a:pt x="674" y="514"/>
                    <a:pt x="630" y="572"/>
                  </a:cubicBezTo>
                  <a:cubicBezTo>
                    <a:pt x="505" y="744"/>
                    <a:pt x="541" y="832"/>
                    <a:pt x="545" y="842"/>
                  </a:cubicBezTo>
                  <a:cubicBezTo>
                    <a:pt x="551" y="854"/>
                    <a:pt x="565" y="859"/>
                    <a:pt x="577" y="853"/>
                  </a:cubicBezTo>
                  <a:cubicBezTo>
                    <a:pt x="589" y="848"/>
                    <a:pt x="595" y="834"/>
                    <a:pt x="589" y="822"/>
                  </a:cubicBezTo>
                  <a:cubicBezTo>
                    <a:pt x="589" y="821"/>
                    <a:pt x="561" y="749"/>
                    <a:pt x="669" y="601"/>
                  </a:cubicBezTo>
                  <a:cubicBezTo>
                    <a:pt x="719" y="535"/>
                    <a:pt x="746" y="457"/>
                    <a:pt x="746" y="374"/>
                  </a:cubicBezTo>
                  <a:cubicBezTo>
                    <a:pt x="746" y="168"/>
                    <a:pt x="578" y="0"/>
                    <a:pt x="373" y="0"/>
                  </a:cubicBezTo>
                  <a:cubicBezTo>
                    <a:pt x="167" y="0"/>
                    <a:pt x="0" y="168"/>
                    <a:pt x="0" y="374"/>
                  </a:cubicBezTo>
                  <a:close/>
                  <a:moveTo>
                    <a:pt x="0" y="374"/>
                  </a:moveTo>
                  <a:cubicBezTo>
                    <a:pt x="0" y="374"/>
                    <a:pt x="0" y="374"/>
                    <a:pt x="0" y="374"/>
                  </a:cubicBezTo>
                </a:path>
              </a:pathLst>
            </a:custGeom>
            <a:solidFill>
              <a:srgbClr val="483B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4F3C72D1-33F5-45C7-812F-918479733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2963" y="5216525"/>
              <a:ext cx="1357313" cy="422275"/>
            </a:xfrm>
            <a:custGeom>
              <a:avLst/>
              <a:gdLst>
                <a:gd name="T0" fmla="*/ 448 w 448"/>
                <a:gd name="T1" fmla="*/ 80 h 140"/>
                <a:gd name="T2" fmla="*/ 448 w 448"/>
                <a:gd name="T3" fmla="*/ 60 h 140"/>
                <a:gd name="T4" fmla="*/ 388 w 448"/>
                <a:gd name="T5" fmla="*/ 0 h 140"/>
                <a:gd name="T6" fmla="*/ 60 w 448"/>
                <a:gd name="T7" fmla="*/ 0 h 140"/>
                <a:gd name="T8" fmla="*/ 0 w 448"/>
                <a:gd name="T9" fmla="*/ 60 h 140"/>
                <a:gd name="T10" fmla="*/ 0 w 448"/>
                <a:gd name="T11" fmla="*/ 80 h 140"/>
                <a:gd name="T12" fmla="*/ 60 w 448"/>
                <a:gd name="T13" fmla="*/ 140 h 140"/>
                <a:gd name="T14" fmla="*/ 388 w 448"/>
                <a:gd name="T15" fmla="*/ 140 h 140"/>
                <a:gd name="T16" fmla="*/ 448 w 448"/>
                <a:gd name="T17" fmla="*/ 80 h 140"/>
                <a:gd name="T18" fmla="*/ 49 w 448"/>
                <a:gd name="T19" fmla="*/ 80 h 140"/>
                <a:gd name="T20" fmla="*/ 49 w 448"/>
                <a:gd name="T21" fmla="*/ 60 h 140"/>
                <a:gd name="T22" fmla="*/ 60 w 448"/>
                <a:gd name="T23" fmla="*/ 49 h 140"/>
                <a:gd name="T24" fmla="*/ 388 w 448"/>
                <a:gd name="T25" fmla="*/ 49 h 140"/>
                <a:gd name="T26" fmla="*/ 399 w 448"/>
                <a:gd name="T27" fmla="*/ 60 h 140"/>
                <a:gd name="T28" fmla="*/ 399 w 448"/>
                <a:gd name="T29" fmla="*/ 80 h 140"/>
                <a:gd name="T30" fmla="*/ 388 w 448"/>
                <a:gd name="T31" fmla="*/ 91 h 140"/>
                <a:gd name="T32" fmla="*/ 60 w 448"/>
                <a:gd name="T33" fmla="*/ 91 h 140"/>
                <a:gd name="T34" fmla="*/ 49 w 448"/>
                <a:gd name="T35" fmla="*/ 80 h 140"/>
                <a:gd name="T36" fmla="*/ 49 w 448"/>
                <a:gd name="T37" fmla="*/ 80 h 140"/>
                <a:gd name="T38" fmla="*/ 49 w 448"/>
                <a:gd name="T39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8" h="140">
                  <a:moveTo>
                    <a:pt x="448" y="80"/>
                  </a:moveTo>
                  <a:cubicBezTo>
                    <a:pt x="448" y="60"/>
                    <a:pt x="448" y="60"/>
                    <a:pt x="448" y="60"/>
                  </a:cubicBezTo>
                  <a:cubicBezTo>
                    <a:pt x="448" y="27"/>
                    <a:pt x="421" y="0"/>
                    <a:pt x="38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3"/>
                    <a:pt x="27" y="140"/>
                    <a:pt x="60" y="140"/>
                  </a:cubicBezTo>
                  <a:cubicBezTo>
                    <a:pt x="388" y="140"/>
                    <a:pt x="388" y="140"/>
                    <a:pt x="388" y="140"/>
                  </a:cubicBezTo>
                  <a:cubicBezTo>
                    <a:pt x="421" y="140"/>
                    <a:pt x="448" y="113"/>
                    <a:pt x="448" y="80"/>
                  </a:cubicBezTo>
                  <a:close/>
                  <a:moveTo>
                    <a:pt x="49" y="8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9" y="54"/>
                    <a:pt x="54" y="49"/>
                    <a:pt x="60" y="49"/>
                  </a:cubicBezTo>
                  <a:cubicBezTo>
                    <a:pt x="388" y="49"/>
                    <a:pt x="388" y="49"/>
                    <a:pt x="388" y="49"/>
                  </a:cubicBezTo>
                  <a:cubicBezTo>
                    <a:pt x="394" y="49"/>
                    <a:pt x="399" y="54"/>
                    <a:pt x="399" y="60"/>
                  </a:cubicBezTo>
                  <a:cubicBezTo>
                    <a:pt x="399" y="80"/>
                    <a:pt x="399" y="80"/>
                    <a:pt x="399" y="80"/>
                  </a:cubicBezTo>
                  <a:cubicBezTo>
                    <a:pt x="399" y="87"/>
                    <a:pt x="394" y="91"/>
                    <a:pt x="388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54" y="91"/>
                    <a:pt x="49" y="87"/>
                    <a:pt x="49" y="80"/>
                  </a:cubicBezTo>
                  <a:close/>
                  <a:moveTo>
                    <a:pt x="49" y="80"/>
                  </a:moveTo>
                  <a:cubicBezTo>
                    <a:pt x="49" y="80"/>
                    <a:pt x="49" y="80"/>
                    <a:pt x="49" y="80"/>
                  </a:cubicBezTo>
                </a:path>
              </a:pathLst>
            </a:custGeom>
            <a:solidFill>
              <a:srgbClr val="483B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3E79280-866C-4BEA-AC80-CF5D67C21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9975" y="5751513"/>
              <a:ext cx="944563" cy="522287"/>
            </a:xfrm>
            <a:custGeom>
              <a:avLst/>
              <a:gdLst>
                <a:gd name="T0" fmla="*/ 25 w 312"/>
                <a:gd name="T1" fmla="*/ 0 h 173"/>
                <a:gd name="T2" fmla="*/ 0 w 312"/>
                <a:gd name="T3" fmla="*/ 24 h 173"/>
                <a:gd name="T4" fmla="*/ 0 w 312"/>
                <a:gd name="T5" fmla="*/ 89 h 173"/>
                <a:gd name="T6" fmla="*/ 15 w 312"/>
                <a:gd name="T7" fmla="*/ 111 h 173"/>
                <a:gd name="T8" fmla="*/ 146 w 312"/>
                <a:gd name="T9" fmla="*/ 171 h 173"/>
                <a:gd name="T10" fmla="*/ 156 w 312"/>
                <a:gd name="T11" fmla="*/ 173 h 173"/>
                <a:gd name="T12" fmla="*/ 166 w 312"/>
                <a:gd name="T13" fmla="*/ 171 h 173"/>
                <a:gd name="T14" fmla="*/ 298 w 312"/>
                <a:gd name="T15" fmla="*/ 109 h 173"/>
                <a:gd name="T16" fmla="*/ 312 w 312"/>
                <a:gd name="T17" fmla="*/ 86 h 173"/>
                <a:gd name="T18" fmla="*/ 312 w 312"/>
                <a:gd name="T19" fmla="*/ 24 h 173"/>
                <a:gd name="T20" fmla="*/ 287 w 312"/>
                <a:gd name="T21" fmla="*/ 0 h 173"/>
                <a:gd name="T22" fmla="*/ 263 w 312"/>
                <a:gd name="T23" fmla="*/ 24 h 173"/>
                <a:gd name="T24" fmla="*/ 263 w 312"/>
                <a:gd name="T25" fmla="*/ 71 h 173"/>
                <a:gd name="T26" fmla="*/ 156 w 312"/>
                <a:gd name="T27" fmla="*/ 122 h 173"/>
                <a:gd name="T28" fmla="*/ 49 w 312"/>
                <a:gd name="T29" fmla="*/ 73 h 173"/>
                <a:gd name="T30" fmla="*/ 49 w 312"/>
                <a:gd name="T31" fmla="*/ 24 h 173"/>
                <a:gd name="T32" fmla="*/ 25 w 312"/>
                <a:gd name="T33" fmla="*/ 0 h 173"/>
                <a:gd name="T34" fmla="*/ 25 w 312"/>
                <a:gd name="T35" fmla="*/ 0 h 173"/>
                <a:gd name="T36" fmla="*/ 25 w 312"/>
                <a:gd name="T3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2" h="173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8"/>
                    <a:pt x="6" y="107"/>
                    <a:pt x="15" y="111"/>
                  </a:cubicBezTo>
                  <a:cubicBezTo>
                    <a:pt x="146" y="171"/>
                    <a:pt x="146" y="171"/>
                    <a:pt x="146" y="171"/>
                  </a:cubicBezTo>
                  <a:cubicBezTo>
                    <a:pt x="149" y="172"/>
                    <a:pt x="152" y="173"/>
                    <a:pt x="156" y="173"/>
                  </a:cubicBezTo>
                  <a:cubicBezTo>
                    <a:pt x="159" y="173"/>
                    <a:pt x="163" y="172"/>
                    <a:pt x="166" y="171"/>
                  </a:cubicBezTo>
                  <a:cubicBezTo>
                    <a:pt x="298" y="109"/>
                    <a:pt x="298" y="109"/>
                    <a:pt x="298" y="109"/>
                  </a:cubicBezTo>
                  <a:cubicBezTo>
                    <a:pt x="306" y="105"/>
                    <a:pt x="312" y="96"/>
                    <a:pt x="312" y="86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2" y="11"/>
                    <a:pt x="301" y="0"/>
                    <a:pt x="287" y="0"/>
                  </a:cubicBezTo>
                  <a:cubicBezTo>
                    <a:pt x="274" y="0"/>
                    <a:pt x="263" y="11"/>
                    <a:pt x="263" y="24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483B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2CDAE0B-F1AA-4BCB-86D5-064E818EA870}"/>
                </a:ext>
              </a:extLst>
            </p:cNvPr>
            <p:cNvSpPr>
              <a:spLocks noEditPoints="1"/>
            </p:cNvSpPr>
            <p:nvPr/>
          </p:nvSpPr>
          <p:spPr bwMode="auto">
            <a:xfrm rot="20872214">
              <a:off x="10445790" y="4224596"/>
              <a:ext cx="665163" cy="522287"/>
            </a:xfrm>
            <a:custGeom>
              <a:avLst/>
              <a:gdLst>
                <a:gd name="T0" fmla="*/ 212 w 220"/>
                <a:gd name="T1" fmla="*/ 163 h 173"/>
                <a:gd name="T2" fmla="*/ 207 w 220"/>
                <a:gd name="T3" fmla="*/ 129 h 173"/>
                <a:gd name="T4" fmla="*/ 41 w 220"/>
                <a:gd name="T5" fmla="*/ 8 h 173"/>
                <a:gd name="T6" fmla="*/ 7 w 220"/>
                <a:gd name="T7" fmla="*/ 13 h 173"/>
                <a:gd name="T8" fmla="*/ 13 w 220"/>
                <a:gd name="T9" fmla="*/ 47 h 173"/>
                <a:gd name="T10" fmla="*/ 178 w 220"/>
                <a:gd name="T11" fmla="*/ 168 h 173"/>
                <a:gd name="T12" fmla="*/ 192 w 220"/>
                <a:gd name="T13" fmla="*/ 173 h 173"/>
                <a:gd name="T14" fmla="*/ 212 w 220"/>
                <a:gd name="T15" fmla="*/ 163 h 173"/>
                <a:gd name="T16" fmla="*/ 212 w 220"/>
                <a:gd name="T17" fmla="*/ 163 h 173"/>
                <a:gd name="T18" fmla="*/ 212 w 220"/>
                <a:gd name="T1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73">
                  <a:moveTo>
                    <a:pt x="212" y="163"/>
                  </a:moveTo>
                  <a:cubicBezTo>
                    <a:pt x="220" y="153"/>
                    <a:pt x="217" y="137"/>
                    <a:pt x="207" y="12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1" y="0"/>
                    <a:pt x="15" y="2"/>
                    <a:pt x="7" y="13"/>
                  </a:cubicBezTo>
                  <a:cubicBezTo>
                    <a:pt x="0" y="24"/>
                    <a:pt x="2" y="39"/>
                    <a:pt x="13" y="47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2" y="172"/>
                    <a:pt x="187" y="173"/>
                    <a:pt x="192" y="173"/>
                  </a:cubicBezTo>
                  <a:cubicBezTo>
                    <a:pt x="200" y="173"/>
                    <a:pt x="207" y="170"/>
                    <a:pt x="212" y="163"/>
                  </a:cubicBezTo>
                  <a:close/>
                  <a:moveTo>
                    <a:pt x="212" y="163"/>
                  </a:moveTo>
                  <a:cubicBezTo>
                    <a:pt x="212" y="163"/>
                    <a:pt x="212" y="163"/>
                    <a:pt x="212" y="163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54C5DC3-377A-4FE2-A064-BC1F200AB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2465388"/>
              <a:ext cx="677863" cy="531812"/>
            </a:xfrm>
            <a:custGeom>
              <a:avLst/>
              <a:gdLst>
                <a:gd name="T0" fmla="*/ 181 w 224"/>
                <a:gd name="T1" fmla="*/ 171 h 176"/>
                <a:gd name="T2" fmla="*/ 196 w 224"/>
                <a:gd name="T3" fmla="*/ 176 h 176"/>
                <a:gd name="T4" fmla="*/ 216 w 224"/>
                <a:gd name="T5" fmla="*/ 166 h 176"/>
                <a:gd name="T6" fmla="*/ 210 w 224"/>
                <a:gd name="T7" fmla="*/ 132 h 176"/>
                <a:gd name="T8" fmla="*/ 42 w 224"/>
                <a:gd name="T9" fmla="*/ 8 h 176"/>
                <a:gd name="T10" fmla="*/ 8 w 224"/>
                <a:gd name="T11" fmla="*/ 13 h 176"/>
                <a:gd name="T12" fmla="*/ 13 w 224"/>
                <a:gd name="T13" fmla="*/ 47 h 176"/>
                <a:gd name="T14" fmla="*/ 181 w 224"/>
                <a:gd name="T15" fmla="*/ 171 h 176"/>
                <a:gd name="T16" fmla="*/ 181 w 224"/>
                <a:gd name="T17" fmla="*/ 171 h 176"/>
                <a:gd name="T18" fmla="*/ 181 w 224"/>
                <a:gd name="T19" fmla="*/ 17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176">
                  <a:moveTo>
                    <a:pt x="181" y="171"/>
                  </a:moveTo>
                  <a:cubicBezTo>
                    <a:pt x="186" y="175"/>
                    <a:pt x="191" y="176"/>
                    <a:pt x="196" y="176"/>
                  </a:cubicBezTo>
                  <a:cubicBezTo>
                    <a:pt x="203" y="176"/>
                    <a:pt x="211" y="173"/>
                    <a:pt x="216" y="166"/>
                  </a:cubicBezTo>
                  <a:cubicBezTo>
                    <a:pt x="224" y="155"/>
                    <a:pt x="221" y="140"/>
                    <a:pt x="210" y="132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1" y="0"/>
                    <a:pt x="16" y="2"/>
                    <a:pt x="8" y="13"/>
                  </a:cubicBezTo>
                  <a:cubicBezTo>
                    <a:pt x="0" y="24"/>
                    <a:pt x="2" y="39"/>
                    <a:pt x="13" y="47"/>
                  </a:cubicBezTo>
                  <a:lnTo>
                    <a:pt x="181" y="171"/>
                  </a:lnTo>
                  <a:close/>
                  <a:moveTo>
                    <a:pt x="181" y="171"/>
                  </a:moveTo>
                  <a:cubicBezTo>
                    <a:pt x="181" y="171"/>
                    <a:pt x="181" y="171"/>
                    <a:pt x="181" y="171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53D8CFB-446C-4070-B6FA-DB70ABB49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4527550"/>
              <a:ext cx="698500" cy="549275"/>
            </a:xfrm>
            <a:custGeom>
              <a:avLst/>
              <a:gdLst>
                <a:gd name="T0" fmla="*/ 189 w 231"/>
                <a:gd name="T1" fmla="*/ 8 h 182"/>
                <a:gd name="T2" fmla="*/ 13 w 231"/>
                <a:gd name="T3" fmla="*/ 138 h 182"/>
                <a:gd name="T4" fmla="*/ 8 w 231"/>
                <a:gd name="T5" fmla="*/ 172 h 182"/>
                <a:gd name="T6" fmla="*/ 27 w 231"/>
                <a:gd name="T7" fmla="*/ 182 h 182"/>
                <a:gd name="T8" fmla="*/ 42 w 231"/>
                <a:gd name="T9" fmla="*/ 177 h 182"/>
                <a:gd name="T10" fmla="*/ 218 w 231"/>
                <a:gd name="T11" fmla="*/ 47 h 182"/>
                <a:gd name="T12" fmla="*/ 223 w 231"/>
                <a:gd name="T13" fmla="*/ 13 h 182"/>
                <a:gd name="T14" fmla="*/ 189 w 231"/>
                <a:gd name="T15" fmla="*/ 8 h 182"/>
                <a:gd name="T16" fmla="*/ 189 w 231"/>
                <a:gd name="T17" fmla="*/ 8 h 182"/>
                <a:gd name="T18" fmla="*/ 189 w 231"/>
                <a:gd name="T19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82">
                  <a:moveTo>
                    <a:pt x="189" y="8"/>
                  </a:moveTo>
                  <a:cubicBezTo>
                    <a:pt x="13" y="138"/>
                    <a:pt x="13" y="138"/>
                    <a:pt x="13" y="138"/>
                  </a:cubicBezTo>
                  <a:cubicBezTo>
                    <a:pt x="2" y="146"/>
                    <a:pt x="0" y="162"/>
                    <a:pt x="8" y="172"/>
                  </a:cubicBezTo>
                  <a:cubicBezTo>
                    <a:pt x="12" y="179"/>
                    <a:pt x="20" y="182"/>
                    <a:pt x="27" y="182"/>
                  </a:cubicBezTo>
                  <a:cubicBezTo>
                    <a:pt x="32" y="182"/>
                    <a:pt x="37" y="181"/>
                    <a:pt x="42" y="17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29" y="39"/>
                    <a:pt x="231" y="24"/>
                    <a:pt x="223" y="13"/>
                  </a:cubicBezTo>
                  <a:cubicBezTo>
                    <a:pt x="215" y="2"/>
                    <a:pt x="200" y="0"/>
                    <a:pt x="189" y="8"/>
                  </a:cubicBezTo>
                  <a:close/>
                  <a:moveTo>
                    <a:pt x="189" y="8"/>
                  </a:moveTo>
                  <a:cubicBezTo>
                    <a:pt x="189" y="8"/>
                    <a:pt x="189" y="8"/>
                    <a:pt x="189" y="8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4BE87A9E-0A8A-4404-9942-4A33176EF3A8}"/>
                </a:ext>
              </a:extLst>
            </p:cNvPr>
            <p:cNvSpPr>
              <a:spLocks noEditPoints="1"/>
            </p:cNvSpPr>
            <p:nvPr/>
          </p:nvSpPr>
          <p:spPr bwMode="auto">
            <a:xfrm rot="1717879">
              <a:off x="10431573" y="2918727"/>
              <a:ext cx="644525" cy="508000"/>
            </a:xfrm>
            <a:custGeom>
              <a:avLst/>
              <a:gdLst>
                <a:gd name="T0" fmla="*/ 13 w 213"/>
                <a:gd name="T1" fmla="*/ 124 h 168"/>
                <a:gd name="T2" fmla="*/ 8 w 213"/>
                <a:gd name="T3" fmla="*/ 158 h 168"/>
                <a:gd name="T4" fmla="*/ 27 w 213"/>
                <a:gd name="T5" fmla="*/ 168 h 168"/>
                <a:gd name="T6" fmla="*/ 42 w 213"/>
                <a:gd name="T7" fmla="*/ 163 h 168"/>
                <a:gd name="T8" fmla="*/ 200 w 213"/>
                <a:gd name="T9" fmla="*/ 47 h 168"/>
                <a:gd name="T10" fmla="*/ 205 w 213"/>
                <a:gd name="T11" fmla="*/ 13 h 168"/>
                <a:gd name="T12" fmla="*/ 171 w 213"/>
                <a:gd name="T13" fmla="*/ 8 h 168"/>
                <a:gd name="T14" fmla="*/ 13 w 213"/>
                <a:gd name="T15" fmla="*/ 124 h 168"/>
                <a:gd name="T16" fmla="*/ 13 w 213"/>
                <a:gd name="T17" fmla="*/ 124 h 168"/>
                <a:gd name="T18" fmla="*/ 13 w 213"/>
                <a:gd name="T19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168">
                  <a:moveTo>
                    <a:pt x="13" y="124"/>
                  </a:moveTo>
                  <a:cubicBezTo>
                    <a:pt x="2" y="132"/>
                    <a:pt x="0" y="147"/>
                    <a:pt x="8" y="158"/>
                  </a:cubicBezTo>
                  <a:cubicBezTo>
                    <a:pt x="13" y="165"/>
                    <a:pt x="20" y="168"/>
                    <a:pt x="27" y="168"/>
                  </a:cubicBezTo>
                  <a:cubicBezTo>
                    <a:pt x="32" y="168"/>
                    <a:pt x="37" y="167"/>
                    <a:pt x="42" y="163"/>
                  </a:cubicBezTo>
                  <a:cubicBezTo>
                    <a:pt x="200" y="47"/>
                    <a:pt x="200" y="47"/>
                    <a:pt x="200" y="47"/>
                  </a:cubicBezTo>
                  <a:cubicBezTo>
                    <a:pt x="210" y="39"/>
                    <a:pt x="213" y="24"/>
                    <a:pt x="205" y="13"/>
                  </a:cubicBezTo>
                  <a:cubicBezTo>
                    <a:pt x="197" y="2"/>
                    <a:pt x="182" y="0"/>
                    <a:pt x="171" y="8"/>
                  </a:cubicBezTo>
                  <a:lnTo>
                    <a:pt x="13" y="124"/>
                  </a:lnTo>
                  <a:close/>
                  <a:moveTo>
                    <a:pt x="13" y="124"/>
                  </a:moveTo>
                  <a:cubicBezTo>
                    <a:pt x="13" y="124"/>
                    <a:pt x="13" y="124"/>
                    <a:pt x="13" y="124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0EC7BF4C-E0C1-4009-B618-8246E4B99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1675" y="3702050"/>
              <a:ext cx="727075" cy="147637"/>
            </a:xfrm>
            <a:custGeom>
              <a:avLst/>
              <a:gdLst>
                <a:gd name="T0" fmla="*/ 240 w 240"/>
                <a:gd name="T1" fmla="*/ 25 h 49"/>
                <a:gd name="T2" fmla="*/ 216 w 240"/>
                <a:gd name="T3" fmla="*/ 0 h 49"/>
                <a:gd name="T4" fmla="*/ 24 w 240"/>
                <a:gd name="T5" fmla="*/ 0 h 49"/>
                <a:gd name="T6" fmla="*/ 0 w 240"/>
                <a:gd name="T7" fmla="*/ 25 h 49"/>
                <a:gd name="T8" fmla="*/ 24 w 240"/>
                <a:gd name="T9" fmla="*/ 49 h 49"/>
                <a:gd name="T10" fmla="*/ 216 w 240"/>
                <a:gd name="T11" fmla="*/ 49 h 49"/>
                <a:gd name="T12" fmla="*/ 240 w 240"/>
                <a:gd name="T13" fmla="*/ 25 h 49"/>
                <a:gd name="T14" fmla="*/ 240 w 240"/>
                <a:gd name="T15" fmla="*/ 25 h 49"/>
                <a:gd name="T16" fmla="*/ 240 w 240"/>
                <a:gd name="T1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49">
                  <a:moveTo>
                    <a:pt x="240" y="25"/>
                  </a:moveTo>
                  <a:cubicBezTo>
                    <a:pt x="240" y="11"/>
                    <a:pt x="230" y="0"/>
                    <a:pt x="2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4" y="49"/>
                  </a:cubicBezTo>
                  <a:cubicBezTo>
                    <a:pt x="216" y="49"/>
                    <a:pt x="216" y="49"/>
                    <a:pt x="216" y="49"/>
                  </a:cubicBezTo>
                  <a:cubicBezTo>
                    <a:pt x="229" y="49"/>
                    <a:pt x="240" y="38"/>
                    <a:pt x="240" y="25"/>
                  </a:cubicBezTo>
                  <a:close/>
                  <a:moveTo>
                    <a:pt x="240" y="25"/>
                  </a:moveTo>
                  <a:cubicBezTo>
                    <a:pt x="240" y="25"/>
                    <a:pt x="240" y="25"/>
                    <a:pt x="240" y="25"/>
                  </a:cubicBezTo>
                </a:path>
              </a:pathLst>
            </a:custGeom>
            <a:solidFill>
              <a:srgbClr val="89726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0B5B72-4127-410B-A721-C812DAC2437E}"/>
              </a:ext>
            </a:extLst>
          </p:cNvPr>
          <p:cNvGrpSpPr/>
          <p:nvPr/>
        </p:nvGrpSpPr>
        <p:grpSpPr>
          <a:xfrm>
            <a:off x="8399620" y="2762306"/>
            <a:ext cx="2854099" cy="708258"/>
            <a:chOff x="6379698" y="2631842"/>
            <a:chExt cx="2854099" cy="70825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D3B74A2-61C6-421D-AFA9-3FCBE0974502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rgbClr val="483B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D02B5D-8731-4682-BDB8-453763A4B511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16DAA4-8819-4A90-9A16-8D10CB9FB298}"/>
                </a:ext>
              </a:extLst>
            </p:cNvPr>
            <p:cNvSpPr txBox="1"/>
            <p:nvPr/>
          </p:nvSpPr>
          <p:spPr>
            <a:xfrm>
              <a:off x="7101369" y="2631842"/>
              <a:ext cx="2132428" cy="66140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大量的修圖，修改圖片大小，風格。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B0EEFF-6965-4A5E-BB32-B48572555A24}"/>
              </a:ext>
            </a:extLst>
          </p:cNvPr>
          <p:cNvGrpSpPr/>
          <p:nvPr/>
        </p:nvGrpSpPr>
        <p:grpSpPr>
          <a:xfrm>
            <a:off x="1218149" y="2031789"/>
            <a:ext cx="2667510" cy="822399"/>
            <a:chOff x="1203841" y="3261076"/>
            <a:chExt cx="2667510" cy="82239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8398A4E-6F5F-4166-8635-D07C1BF84DD8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rgbClr val="483B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687250-041C-44CC-912A-7A1016FF991C}"/>
                </a:ext>
              </a:extLst>
            </p:cNvPr>
            <p:cNvSpPr txBox="1"/>
            <p:nvPr/>
          </p:nvSpPr>
          <p:spPr>
            <a:xfrm>
              <a:off x="3312213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80ABF3B-BA5F-4072-A7A6-DBD1CC371400}"/>
                </a:ext>
              </a:extLst>
            </p:cNvPr>
            <p:cNvSpPr txBox="1"/>
            <p:nvPr/>
          </p:nvSpPr>
          <p:spPr>
            <a:xfrm>
              <a:off x="1203841" y="3261076"/>
              <a:ext cx="2132428" cy="66140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主題的發想，資料蒐集時間長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288681-37B8-4960-ADB1-0A2F90C787D7}"/>
              </a:ext>
            </a:extLst>
          </p:cNvPr>
          <p:cNvGrpSpPr/>
          <p:nvPr/>
        </p:nvGrpSpPr>
        <p:grpSpPr>
          <a:xfrm>
            <a:off x="8273035" y="4682093"/>
            <a:ext cx="2980684" cy="595086"/>
            <a:chOff x="6379698" y="2745014"/>
            <a:chExt cx="2980684" cy="59508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21A2B8-F98D-4C18-B7E9-42456505CECD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rgbClr val="897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E03517-3626-4507-AFE1-26E8B043500A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5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40FBCD-7DC3-4D76-9F58-35CC414F383E}"/>
                </a:ext>
              </a:extLst>
            </p:cNvPr>
            <p:cNvSpPr txBox="1"/>
            <p:nvPr/>
          </p:nvSpPr>
          <p:spPr>
            <a:xfrm>
              <a:off x="7101369" y="2885057"/>
              <a:ext cx="2259013" cy="366447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製作頁面時調整模板。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73AAB2-6D27-4564-9F41-1C9FAB3FE27B}"/>
              </a:ext>
            </a:extLst>
          </p:cNvPr>
          <p:cNvGrpSpPr/>
          <p:nvPr/>
        </p:nvGrpSpPr>
        <p:grpSpPr>
          <a:xfrm>
            <a:off x="981783" y="3590443"/>
            <a:ext cx="2826068" cy="661400"/>
            <a:chOff x="1045283" y="3441129"/>
            <a:chExt cx="2826068" cy="6614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ABD3-0B37-49E6-A51A-2AC6C10D42EF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rgbClr val="897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5BACA-70D1-41DA-8861-0AF7D216A441}"/>
                </a:ext>
              </a:extLst>
            </p:cNvPr>
            <p:cNvSpPr txBox="1"/>
            <p:nvPr/>
          </p:nvSpPr>
          <p:spPr>
            <a:xfrm>
              <a:off x="3312213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287CD3-AA5C-49F6-B78B-0FDB9BB7D870}"/>
                </a:ext>
              </a:extLst>
            </p:cNvPr>
            <p:cNvSpPr txBox="1"/>
            <p:nvPr/>
          </p:nvSpPr>
          <p:spPr>
            <a:xfrm>
              <a:off x="1045283" y="3441129"/>
              <a:ext cx="2132428" cy="66140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網站模板的發想。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  <a:p>
              <a:pPr algn="r">
                <a:lnSpc>
                  <a:spcPts val="2300"/>
                </a:lnSpc>
              </a:pPr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RWD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的調整。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AA66468-EE52-426F-9471-25F9BE508EC3}"/>
              </a:ext>
            </a:extLst>
          </p:cNvPr>
          <p:cNvGrpSpPr/>
          <p:nvPr/>
        </p:nvGrpSpPr>
        <p:grpSpPr>
          <a:xfrm>
            <a:off x="1782144" y="4956915"/>
            <a:ext cx="2336816" cy="1009855"/>
            <a:chOff x="1534535" y="3488389"/>
            <a:chExt cx="2336816" cy="100985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AB09A21-0448-4C7A-85E7-933DE3EE43AF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rgbClr val="483B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7BC7114-75CA-4130-A810-814AED7A644D}"/>
                </a:ext>
              </a:extLst>
            </p:cNvPr>
            <p:cNvSpPr txBox="1"/>
            <p:nvPr/>
          </p:nvSpPr>
          <p:spPr>
            <a:xfrm>
              <a:off x="3312213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3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0D731B-8C7D-4660-B012-DBD638070FE1}"/>
                </a:ext>
              </a:extLst>
            </p:cNvPr>
            <p:cNvSpPr txBox="1"/>
            <p:nvPr/>
          </p:nvSpPr>
          <p:spPr>
            <a:xfrm>
              <a:off x="1534535" y="3837166"/>
              <a:ext cx="1675146" cy="66107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咖啡豆介紹。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  <a:p>
              <a:pPr algn="r">
                <a:lnSpc>
                  <a:spcPts val="2300"/>
                </a:lnSpc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JavaScript.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313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2400300" y="58057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Oswald" panose="02000303000000000000" pitchFamily="2" charset="0"/>
              </a:rPr>
              <a:t>遺珠之憾</a:t>
            </a:r>
            <a:endParaRPr lang="en-US" sz="4500" b="1" dirty="0">
              <a:solidFill>
                <a:schemeClr val="bg2"/>
              </a:solidFill>
              <a:latin typeface="Oswald" panose="02000303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DFB5D-8113-4A1B-A70A-AE482DCE749A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A4F36-675A-4CB6-ACC5-4AD0FB44A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00E32-4974-4A62-AE56-6DBF5040F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2318AD-39BD-4D86-A88B-B914301FE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BF1CB-097C-41A5-BD31-93E4CAF44C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B59D7E-CFC7-45D9-AF76-F5406B81E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427058-02A4-4C5C-9BB0-DE3AF8265AB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E6F5D3-D868-4B88-848F-0C4FFC548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36CB24B-8C76-426F-88AD-56ECCA47C79C}"/>
              </a:ext>
            </a:extLst>
          </p:cNvPr>
          <p:cNvSpPr/>
          <p:nvPr/>
        </p:nvSpPr>
        <p:spPr>
          <a:xfrm>
            <a:off x="586375" y="2589251"/>
            <a:ext cx="5948324" cy="3428118"/>
          </a:xfrm>
          <a:prstGeom prst="rect">
            <a:avLst/>
          </a:prstGeom>
          <a:solidFill>
            <a:srgbClr val="483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B77E1-DCA3-4BB1-8E71-31419A7BFE3E}"/>
              </a:ext>
            </a:extLst>
          </p:cNvPr>
          <p:cNvSpPr txBox="1"/>
          <p:nvPr/>
        </p:nvSpPr>
        <p:spPr>
          <a:xfrm>
            <a:off x="1254019" y="3102981"/>
            <a:ext cx="3698462" cy="240065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購物車的設計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input</a:t>
            </a:r>
            <a:r>
              <a:rPr lang="zh-TW" alt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 搜尋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form</a:t>
            </a:r>
            <a:r>
              <a:rPr lang="zh-TW" alt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表單，送出之後的互動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分享到社群網站</a:t>
            </a:r>
            <a:endParaRPr lang="en-US" altLang="zh-TW" sz="2000" dirty="0">
              <a:solidFill>
                <a:schemeClr val="bg1">
                  <a:lumMod val="8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>
                    <a:lumMod val="85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漂浮的社群網站連結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1"/>
          <a:stretch/>
        </p:blipFill>
        <p:spPr>
          <a:xfrm>
            <a:off x="6508870" y="2589251"/>
            <a:ext cx="5102558" cy="342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4D7F1BE-D21B-4BBE-B746-A4F923EFF532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Adobe 明體 Std L" panose="02020300000000000000" pitchFamily="18" charset="-120"/>
                <a:ea typeface="Adobe 明體 Std L" panose="02020300000000000000" pitchFamily="18" charset="-120"/>
              </a:rPr>
              <a:t>參考網站</a:t>
            </a:r>
            <a:endParaRPr lang="en-US" sz="4500" b="1" dirty="0">
              <a:solidFill>
                <a:schemeClr val="bg2"/>
              </a:solidFill>
              <a:latin typeface="Adobe 明體 Std L" panose="02020300000000000000" pitchFamily="18" charset="-120"/>
              <a:ea typeface="Adobe 明體 Std L" panose="02020300000000000000" pitchFamily="18" charset="-120"/>
            </a:endParaRPr>
          </a:p>
        </p:txBody>
      </p:sp>
      <p:grpSp>
        <p:nvGrpSpPr>
          <p:cNvPr id="36" name="Group 25">
            <a:extLst/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37" name="Straight Connector 26">
              <a:extLst/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7">
              <a:extLst/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8">
              <a:extLst/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2">
              <a:extLst/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33">
              <a:extLst/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4">
              <a:extLst/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5">
              <a:extLst/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33" y="3172886"/>
            <a:ext cx="2158767" cy="36851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2158767" cy="368511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33" y="5015443"/>
            <a:ext cx="1773776" cy="1703874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270309" y="2282109"/>
            <a:ext cx="56513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PT Sans" panose="020B0503020203020204"/>
              </a:rPr>
              <a:t>粒豆咖啡專賣 </a:t>
            </a:r>
            <a:r>
              <a:rPr lang="en-US" altLang="zh-TW" sz="2000" dirty="0">
                <a:latin typeface="PT Sans" panose="020B0503020203020204"/>
              </a:rPr>
              <a:t>|</a:t>
            </a:r>
            <a:r>
              <a:rPr lang="zh-TW" altLang="en-US" sz="2000" dirty="0">
                <a:latin typeface="PT Sans" panose="020B0503020203020204"/>
              </a:rPr>
              <a:t> 季節單品咖啡豆</a:t>
            </a:r>
            <a:endParaRPr lang="en-US" altLang="zh-TW" sz="2000" dirty="0">
              <a:latin typeface="PT Sans" panose="020B0503020203020204"/>
            </a:endParaRPr>
          </a:p>
          <a:p>
            <a:r>
              <a:rPr lang="en-US" altLang="zh-TW" sz="2000" dirty="0">
                <a:latin typeface="PT Sans" panose="020B0503020203020204"/>
                <a:hlinkClick r:id="rId4"/>
              </a:rPr>
              <a:t>https://www.lidowcoffee.com/</a:t>
            </a:r>
            <a:endParaRPr lang="en-US" altLang="zh-TW" sz="2000" dirty="0">
              <a:latin typeface="PT Sans" panose="020B0503020203020204"/>
            </a:endParaRPr>
          </a:p>
          <a:p>
            <a:endParaRPr lang="en-US" altLang="zh-TW" sz="2000" dirty="0">
              <a:latin typeface="PT Sans" panose="020B0503020203020204"/>
            </a:endParaRPr>
          </a:p>
          <a:p>
            <a:endParaRPr lang="en-US" altLang="zh-TW" sz="2000" dirty="0">
              <a:latin typeface="PT Sans" panose="020B0503020203020204"/>
            </a:endParaRPr>
          </a:p>
          <a:p>
            <a:r>
              <a:rPr lang="en-US" altLang="zh-TW" sz="2000" dirty="0">
                <a:latin typeface="PT Sans" panose="020B0503020203020204"/>
              </a:rPr>
              <a:t>33+V. ESPRESSO ROASTERS</a:t>
            </a:r>
          </a:p>
          <a:p>
            <a:r>
              <a:rPr lang="en-US" altLang="zh-TW" sz="2000" dirty="0">
                <a:latin typeface="PT Sans" panose="020B0503020203020204"/>
                <a:hlinkClick r:id="rId5"/>
              </a:rPr>
              <a:t>http://www.33vespacafe.com/</a:t>
            </a:r>
            <a:endParaRPr lang="en-US" altLang="zh-TW" sz="2000" dirty="0">
              <a:latin typeface="PT Sans" panose="020B0503020203020204"/>
            </a:endParaRPr>
          </a:p>
          <a:p>
            <a:endParaRPr lang="en-US" altLang="zh-TW" sz="2000" dirty="0">
              <a:latin typeface="PT Sans" panose="020B0503020203020204"/>
            </a:endParaRPr>
          </a:p>
          <a:p>
            <a:endParaRPr lang="en-US" altLang="zh-TW" sz="2000" dirty="0">
              <a:latin typeface="PT Sans" panose="020B0503020203020204"/>
            </a:endParaRPr>
          </a:p>
          <a:p>
            <a:r>
              <a:rPr lang="en-US" altLang="zh-TW" sz="2000" dirty="0">
                <a:latin typeface="PT Sans" panose="020B0503020203020204"/>
              </a:rPr>
              <a:t>JavaScript</a:t>
            </a:r>
            <a:r>
              <a:rPr lang="zh-TW" altLang="en-US" sz="2000" dirty="0">
                <a:latin typeface="PT Sans" panose="020B0503020203020204"/>
              </a:rPr>
              <a:t>實現前端分頁功能</a:t>
            </a:r>
            <a:r>
              <a:rPr lang="en-US" altLang="zh-TW" sz="2000" dirty="0">
                <a:latin typeface="PT Sans" panose="020B0503020203020204"/>
              </a:rPr>
              <a:t>_</a:t>
            </a:r>
            <a:r>
              <a:rPr lang="zh-TW" altLang="en-US" sz="2000" dirty="0">
                <a:latin typeface="PT Sans" panose="020B0503020203020204"/>
              </a:rPr>
              <a:t>程式設計</a:t>
            </a:r>
            <a:r>
              <a:rPr lang="en-US" altLang="zh-TW" sz="2000" dirty="0">
                <a:latin typeface="PT Sans" panose="020B0503020203020204"/>
              </a:rPr>
              <a:t>_</a:t>
            </a:r>
            <a:r>
              <a:rPr lang="zh-TW" altLang="en-US" sz="2000" dirty="0">
                <a:latin typeface="PT Sans" panose="020B0503020203020204"/>
              </a:rPr>
              <a:t>程式人生：</a:t>
            </a:r>
            <a:r>
              <a:rPr lang="en-US" altLang="zh-TW" sz="2000" dirty="0">
                <a:latin typeface="PT Sans" panose="020B0503020203020204"/>
                <a:hlinkClick r:id="rId6"/>
              </a:rPr>
              <a:t>https://www.796t.com/article.php?id=164919</a:t>
            </a:r>
            <a:endParaRPr lang="en-US" altLang="zh-TW" dirty="0">
              <a:latin typeface="PT Sans" panose="020B0503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678103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9680982">
            <a:off x="-1031051" y="-1884323"/>
            <a:ext cx="13210726" cy="13934581"/>
          </a:xfrm>
          <a:custGeom>
            <a:avLst/>
            <a:gdLst>
              <a:gd name="connsiteX0" fmla="*/ 0 w 4591563"/>
              <a:gd name="connsiteY0" fmla="*/ 5520585 h 5520585"/>
              <a:gd name="connsiteX1" fmla="*/ 2295782 w 4591563"/>
              <a:gd name="connsiteY1" fmla="*/ 0 h 5520585"/>
              <a:gd name="connsiteX2" fmla="*/ 4591563 w 4591563"/>
              <a:gd name="connsiteY2" fmla="*/ 5520585 h 5520585"/>
              <a:gd name="connsiteX3" fmla="*/ 0 w 4591563"/>
              <a:gd name="connsiteY3" fmla="*/ 5520585 h 5520585"/>
              <a:gd name="connsiteX0" fmla="*/ 0 w 7089123"/>
              <a:gd name="connsiteY0" fmla="*/ 4305459 h 5520585"/>
              <a:gd name="connsiteX1" fmla="*/ 4793342 w 7089123"/>
              <a:gd name="connsiteY1" fmla="*/ 0 h 5520585"/>
              <a:gd name="connsiteX2" fmla="*/ 7089123 w 7089123"/>
              <a:gd name="connsiteY2" fmla="*/ 5520585 h 5520585"/>
              <a:gd name="connsiteX3" fmla="*/ 0 w 7089123"/>
              <a:gd name="connsiteY3" fmla="*/ 4305459 h 5520585"/>
              <a:gd name="connsiteX0" fmla="*/ 0 w 10333634"/>
              <a:gd name="connsiteY0" fmla="*/ 4305459 h 10736382"/>
              <a:gd name="connsiteX1" fmla="*/ 4793342 w 10333634"/>
              <a:gd name="connsiteY1" fmla="*/ 0 h 10736382"/>
              <a:gd name="connsiteX2" fmla="*/ 10333634 w 10333634"/>
              <a:gd name="connsiteY2" fmla="*/ 10736382 h 10736382"/>
              <a:gd name="connsiteX3" fmla="*/ 0 w 10333634"/>
              <a:gd name="connsiteY3" fmla="*/ 4305459 h 10736382"/>
              <a:gd name="connsiteX0" fmla="*/ 0 w 10333634"/>
              <a:gd name="connsiteY0" fmla="*/ 6002695 h 12433618"/>
              <a:gd name="connsiteX1" fmla="*/ 3552641 w 10333634"/>
              <a:gd name="connsiteY1" fmla="*/ 0 h 12433618"/>
              <a:gd name="connsiteX2" fmla="*/ 10333634 w 10333634"/>
              <a:gd name="connsiteY2" fmla="*/ 12433618 h 12433618"/>
              <a:gd name="connsiteX3" fmla="*/ 0 w 10333634"/>
              <a:gd name="connsiteY3" fmla="*/ 6002695 h 12433618"/>
              <a:gd name="connsiteX0" fmla="*/ 0 w 10405630"/>
              <a:gd name="connsiteY0" fmla="*/ 6002695 h 12567488"/>
              <a:gd name="connsiteX1" fmla="*/ 3552641 w 10405630"/>
              <a:gd name="connsiteY1" fmla="*/ 0 h 12567488"/>
              <a:gd name="connsiteX2" fmla="*/ 10405630 w 10405630"/>
              <a:gd name="connsiteY2" fmla="*/ 12567488 h 12567488"/>
              <a:gd name="connsiteX3" fmla="*/ 0 w 10405630"/>
              <a:gd name="connsiteY3" fmla="*/ 6002695 h 12567488"/>
              <a:gd name="connsiteX0" fmla="*/ 0 w 10417519"/>
              <a:gd name="connsiteY0" fmla="*/ 6002695 h 12501674"/>
              <a:gd name="connsiteX1" fmla="*/ 3552641 w 10417519"/>
              <a:gd name="connsiteY1" fmla="*/ 0 h 12501674"/>
              <a:gd name="connsiteX2" fmla="*/ 10417519 w 10417519"/>
              <a:gd name="connsiteY2" fmla="*/ 12501674 h 12501674"/>
              <a:gd name="connsiteX3" fmla="*/ 0 w 10417519"/>
              <a:gd name="connsiteY3" fmla="*/ 6002695 h 12501674"/>
              <a:gd name="connsiteX0" fmla="*/ 0 w 10417519"/>
              <a:gd name="connsiteY0" fmla="*/ 6060510 h 12559489"/>
              <a:gd name="connsiteX1" fmla="*/ 3294480 w 10417519"/>
              <a:gd name="connsiteY1" fmla="*/ 0 h 12559489"/>
              <a:gd name="connsiteX2" fmla="*/ 10417519 w 10417519"/>
              <a:gd name="connsiteY2" fmla="*/ 12559489 h 12559489"/>
              <a:gd name="connsiteX3" fmla="*/ 0 w 10417519"/>
              <a:gd name="connsiteY3" fmla="*/ 6060510 h 12559489"/>
              <a:gd name="connsiteX0" fmla="*/ 0 w 10417519"/>
              <a:gd name="connsiteY0" fmla="*/ 6148766 h 12647745"/>
              <a:gd name="connsiteX1" fmla="*/ 3482424 w 10417519"/>
              <a:gd name="connsiteY1" fmla="*/ 0 h 12647745"/>
              <a:gd name="connsiteX2" fmla="*/ 10417519 w 10417519"/>
              <a:gd name="connsiteY2" fmla="*/ 12647745 h 12647745"/>
              <a:gd name="connsiteX3" fmla="*/ 0 w 10417519"/>
              <a:gd name="connsiteY3" fmla="*/ 6148766 h 12647745"/>
              <a:gd name="connsiteX0" fmla="*/ 0 w 10417519"/>
              <a:gd name="connsiteY0" fmla="*/ 5706374 h 12205353"/>
              <a:gd name="connsiteX1" fmla="*/ 3086778 w 10417519"/>
              <a:gd name="connsiteY1" fmla="*/ 0 h 12205353"/>
              <a:gd name="connsiteX2" fmla="*/ 10417519 w 10417519"/>
              <a:gd name="connsiteY2" fmla="*/ 12205353 h 12205353"/>
              <a:gd name="connsiteX3" fmla="*/ 0 w 10417519"/>
              <a:gd name="connsiteY3" fmla="*/ 5706374 h 12205353"/>
              <a:gd name="connsiteX0" fmla="*/ 0 w 11506082"/>
              <a:gd name="connsiteY0" fmla="*/ 5706374 h 13261848"/>
              <a:gd name="connsiteX1" fmla="*/ 3086778 w 11506082"/>
              <a:gd name="connsiteY1" fmla="*/ 0 h 13261848"/>
              <a:gd name="connsiteX2" fmla="*/ 11506082 w 11506082"/>
              <a:gd name="connsiteY2" fmla="*/ 13261848 h 13261848"/>
              <a:gd name="connsiteX3" fmla="*/ 0 w 11506082"/>
              <a:gd name="connsiteY3" fmla="*/ 5706374 h 13261848"/>
              <a:gd name="connsiteX0" fmla="*/ 0 w 11506082"/>
              <a:gd name="connsiteY0" fmla="*/ 5695797 h 13251271"/>
              <a:gd name="connsiteX1" fmla="*/ 2962345 w 11506082"/>
              <a:gd name="connsiteY1" fmla="*/ 0 h 13251271"/>
              <a:gd name="connsiteX2" fmla="*/ 11506082 w 11506082"/>
              <a:gd name="connsiteY2" fmla="*/ 13251271 h 13251271"/>
              <a:gd name="connsiteX3" fmla="*/ 0 w 11506082"/>
              <a:gd name="connsiteY3" fmla="*/ 5695797 h 13251271"/>
              <a:gd name="connsiteX0" fmla="*/ 0 w 11863514"/>
              <a:gd name="connsiteY0" fmla="*/ 5695797 h 13268246"/>
              <a:gd name="connsiteX1" fmla="*/ 2962345 w 11863514"/>
              <a:gd name="connsiteY1" fmla="*/ 0 h 13268246"/>
              <a:gd name="connsiteX2" fmla="*/ 11863514 w 11863514"/>
              <a:gd name="connsiteY2" fmla="*/ 13268246 h 13268246"/>
              <a:gd name="connsiteX3" fmla="*/ 0 w 11863514"/>
              <a:gd name="connsiteY3" fmla="*/ 5695797 h 13268246"/>
              <a:gd name="connsiteX0" fmla="*/ 0 w 11863514"/>
              <a:gd name="connsiteY0" fmla="*/ 5460091 h 13032540"/>
              <a:gd name="connsiteX1" fmla="*/ 2681790 w 11863514"/>
              <a:gd name="connsiteY1" fmla="*/ 0 h 13032540"/>
              <a:gd name="connsiteX2" fmla="*/ 11863514 w 11863514"/>
              <a:gd name="connsiteY2" fmla="*/ 13032540 h 13032540"/>
              <a:gd name="connsiteX3" fmla="*/ 0 w 11863514"/>
              <a:gd name="connsiteY3" fmla="*/ 5460091 h 13032540"/>
              <a:gd name="connsiteX0" fmla="*/ 0 w 11491334"/>
              <a:gd name="connsiteY0" fmla="*/ 5460091 h 12523311"/>
              <a:gd name="connsiteX1" fmla="*/ 2681790 w 11491334"/>
              <a:gd name="connsiteY1" fmla="*/ 0 h 12523311"/>
              <a:gd name="connsiteX2" fmla="*/ 11491334 w 11491334"/>
              <a:gd name="connsiteY2" fmla="*/ 12523311 h 12523311"/>
              <a:gd name="connsiteX3" fmla="*/ 0 w 11491334"/>
              <a:gd name="connsiteY3" fmla="*/ 5460091 h 12523311"/>
              <a:gd name="connsiteX0" fmla="*/ 0 w 11693760"/>
              <a:gd name="connsiteY0" fmla="*/ 5460091 h 12224458"/>
              <a:gd name="connsiteX1" fmla="*/ 2681790 w 11693760"/>
              <a:gd name="connsiteY1" fmla="*/ 0 h 12224458"/>
              <a:gd name="connsiteX2" fmla="*/ 11693760 w 11693760"/>
              <a:gd name="connsiteY2" fmla="*/ 12224458 h 12224458"/>
              <a:gd name="connsiteX3" fmla="*/ 0 w 11693760"/>
              <a:gd name="connsiteY3" fmla="*/ 5460091 h 12224458"/>
              <a:gd name="connsiteX0" fmla="*/ 0 w 13095058"/>
              <a:gd name="connsiteY0" fmla="*/ 5460091 h 14119252"/>
              <a:gd name="connsiteX1" fmla="*/ 2681790 w 13095058"/>
              <a:gd name="connsiteY1" fmla="*/ 0 h 14119252"/>
              <a:gd name="connsiteX2" fmla="*/ 13095058 w 13095058"/>
              <a:gd name="connsiteY2" fmla="*/ 14119252 h 14119252"/>
              <a:gd name="connsiteX3" fmla="*/ 0 w 13095058"/>
              <a:gd name="connsiteY3" fmla="*/ 5460091 h 14119252"/>
              <a:gd name="connsiteX0" fmla="*/ 0 w 12939427"/>
              <a:gd name="connsiteY0" fmla="*/ 7415902 h 14119252"/>
              <a:gd name="connsiteX1" fmla="*/ 2526159 w 12939427"/>
              <a:gd name="connsiteY1" fmla="*/ 0 h 14119252"/>
              <a:gd name="connsiteX2" fmla="*/ 12939427 w 12939427"/>
              <a:gd name="connsiteY2" fmla="*/ 14119252 h 14119252"/>
              <a:gd name="connsiteX3" fmla="*/ 0 w 12939427"/>
              <a:gd name="connsiteY3" fmla="*/ 7415902 h 14119252"/>
              <a:gd name="connsiteX0" fmla="*/ 0 w 14942284"/>
              <a:gd name="connsiteY0" fmla="*/ 9268548 h 14119252"/>
              <a:gd name="connsiteX1" fmla="*/ 4529016 w 14942284"/>
              <a:gd name="connsiteY1" fmla="*/ 0 h 14119252"/>
              <a:gd name="connsiteX2" fmla="*/ 14942284 w 14942284"/>
              <a:gd name="connsiteY2" fmla="*/ 14119252 h 14119252"/>
              <a:gd name="connsiteX3" fmla="*/ 0 w 14942284"/>
              <a:gd name="connsiteY3" fmla="*/ 9268548 h 14119252"/>
              <a:gd name="connsiteX0" fmla="*/ 0 w 14014803"/>
              <a:gd name="connsiteY0" fmla="*/ 9268548 h 13697103"/>
              <a:gd name="connsiteX1" fmla="*/ 4529016 w 14014803"/>
              <a:gd name="connsiteY1" fmla="*/ 0 h 13697103"/>
              <a:gd name="connsiteX2" fmla="*/ 14014803 w 14014803"/>
              <a:gd name="connsiteY2" fmla="*/ 13697103 h 13697103"/>
              <a:gd name="connsiteX3" fmla="*/ 0 w 14014803"/>
              <a:gd name="connsiteY3" fmla="*/ 9268548 h 13697103"/>
              <a:gd name="connsiteX0" fmla="*/ 0 w 14038603"/>
              <a:gd name="connsiteY0" fmla="*/ 9268548 h 13624046"/>
              <a:gd name="connsiteX1" fmla="*/ 4529016 w 14038603"/>
              <a:gd name="connsiteY1" fmla="*/ 0 h 13624046"/>
              <a:gd name="connsiteX2" fmla="*/ 14038603 w 14038603"/>
              <a:gd name="connsiteY2" fmla="*/ 13624046 h 13624046"/>
              <a:gd name="connsiteX3" fmla="*/ 0 w 14038603"/>
              <a:gd name="connsiteY3" fmla="*/ 9268548 h 13624046"/>
              <a:gd name="connsiteX0" fmla="*/ 0 w 12650132"/>
              <a:gd name="connsiteY0" fmla="*/ 10503933 h 13624046"/>
              <a:gd name="connsiteX1" fmla="*/ 3140545 w 12650132"/>
              <a:gd name="connsiteY1" fmla="*/ 0 h 13624046"/>
              <a:gd name="connsiteX2" fmla="*/ 12650132 w 12650132"/>
              <a:gd name="connsiteY2" fmla="*/ 13624046 h 13624046"/>
              <a:gd name="connsiteX3" fmla="*/ 0 w 12650132"/>
              <a:gd name="connsiteY3" fmla="*/ 10503933 h 13624046"/>
              <a:gd name="connsiteX0" fmla="*/ 0 w 12650132"/>
              <a:gd name="connsiteY0" fmla="*/ 10503933 h 13624046"/>
              <a:gd name="connsiteX1" fmla="*/ 3140545 w 12650132"/>
              <a:gd name="connsiteY1" fmla="*/ 0 h 13624046"/>
              <a:gd name="connsiteX2" fmla="*/ 12650132 w 12650132"/>
              <a:gd name="connsiteY2" fmla="*/ 13624046 h 13624046"/>
              <a:gd name="connsiteX3" fmla="*/ 0 w 12650132"/>
              <a:gd name="connsiteY3" fmla="*/ 10503933 h 13624046"/>
              <a:gd name="connsiteX0" fmla="*/ 0 w 23162549"/>
              <a:gd name="connsiteY0" fmla="*/ 20489941 h 20489941"/>
              <a:gd name="connsiteX1" fmla="*/ 13652962 w 23162549"/>
              <a:gd name="connsiteY1" fmla="*/ 0 h 20489941"/>
              <a:gd name="connsiteX2" fmla="*/ 23162549 w 23162549"/>
              <a:gd name="connsiteY2" fmla="*/ 13624046 h 20489941"/>
              <a:gd name="connsiteX3" fmla="*/ 0 w 23162549"/>
              <a:gd name="connsiteY3" fmla="*/ 20489941 h 20489941"/>
              <a:gd name="connsiteX0" fmla="*/ 0 w 23107217"/>
              <a:gd name="connsiteY0" fmla="*/ 20489941 h 20489941"/>
              <a:gd name="connsiteX1" fmla="*/ 13652962 w 23107217"/>
              <a:gd name="connsiteY1" fmla="*/ 0 h 20489941"/>
              <a:gd name="connsiteX2" fmla="*/ 23107217 w 23107217"/>
              <a:gd name="connsiteY2" fmla="*/ 13657694 h 20489941"/>
              <a:gd name="connsiteX3" fmla="*/ 0 w 23107217"/>
              <a:gd name="connsiteY3" fmla="*/ 20489941 h 20489941"/>
              <a:gd name="connsiteX0" fmla="*/ 0 w 23119465"/>
              <a:gd name="connsiteY0" fmla="*/ 20489941 h 20489941"/>
              <a:gd name="connsiteX1" fmla="*/ 13652962 w 23119465"/>
              <a:gd name="connsiteY1" fmla="*/ 0 h 20489941"/>
              <a:gd name="connsiteX2" fmla="*/ 23119465 w 23119465"/>
              <a:gd name="connsiteY2" fmla="*/ 13529297 h 20489941"/>
              <a:gd name="connsiteX3" fmla="*/ 0 w 23119465"/>
              <a:gd name="connsiteY3" fmla="*/ 20489941 h 20489941"/>
              <a:gd name="connsiteX0" fmla="*/ 0 w 23162543"/>
              <a:gd name="connsiteY0" fmla="*/ 20489941 h 20489941"/>
              <a:gd name="connsiteX1" fmla="*/ 13652962 w 23162543"/>
              <a:gd name="connsiteY1" fmla="*/ 0 h 20489941"/>
              <a:gd name="connsiteX2" fmla="*/ 23162543 w 23162543"/>
              <a:gd name="connsiteY2" fmla="*/ 13624048 h 20489941"/>
              <a:gd name="connsiteX3" fmla="*/ 0 w 23162543"/>
              <a:gd name="connsiteY3" fmla="*/ 20489941 h 20489941"/>
              <a:gd name="connsiteX0" fmla="*/ 0 w 14141888"/>
              <a:gd name="connsiteY0" fmla="*/ 14379379 h 14379379"/>
              <a:gd name="connsiteX1" fmla="*/ 4632307 w 14141888"/>
              <a:gd name="connsiteY1" fmla="*/ 0 h 14379379"/>
              <a:gd name="connsiteX2" fmla="*/ 14141888 w 14141888"/>
              <a:gd name="connsiteY2" fmla="*/ 13624048 h 14379379"/>
              <a:gd name="connsiteX3" fmla="*/ 0 w 14141888"/>
              <a:gd name="connsiteY3" fmla="*/ 14379379 h 14379379"/>
              <a:gd name="connsiteX0" fmla="*/ 0 w 12990886"/>
              <a:gd name="connsiteY0" fmla="*/ 5607805 h 13624048"/>
              <a:gd name="connsiteX1" fmla="*/ 3481305 w 12990886"/>
              <a:gd name="connsiteY1" fmla="*/ 0 h 13624048"/>
              <a:gd name="connsiteX2" fmla="*/ 12990886 w 12990886"/>
              <a:gd name="connsiteY2" fmla="*/ 13624048 h 13624048"/>
              <a:gd name="connsiteX3" fmla="*/ 0 w 12990886"/>
              <a:gd name="connsiteY3" fmla="*/ 5607805 h 1362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886" h="13624048">
                <a:moveTo>
                  <a:pt x="0" y="5607805"/>
                </a:moveTo>
                <a:lnTo>
                  <a:pt x="3481305" y="0"/>
                </a:lnTo>
                <a:lnTo>
                  <a:pt x="12990886" y="13624048"/>
                </a:lnTo>
                <a:lnTo>
                  <a:pt x="0" y="5607805"/>
                </a:lnTo>
                <a:close/>
              </a:path>
            </a:pathLst>
          </a:custGeom>
          <a:solidFill>
            <a:srgbClr val="897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2ED22-2DB4-410D-B11D-D56091284359}"/>
              </a:ext>
            </a:extLst>
          </p:cNvPr>
          <p:cNvSpPr txBox="1"/>
          <p:nvPr/>
        </p:nvSpPr>
        <p:spPr>
          <a:xfrm>
            <a:off x="3474356" y="580571"/>
            <a:ext cx="5243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chemeClr val="bg2"/>
                </a:solidFill>
                <a:latin typeface="Oswald" panose="02000303000000000000" pitchFamily="2" charset="0"/>
              </a:rPr>
              <a:t>感謝您的聆聽</a:t>
            </a:r>
            <a:endParaRPr lang="en-US" sz="4500" b="1" dirty="0">
              <a:solidFill>
                <a:schemeClr val="bg2"/>
              </a:solidFill>
              <a:latin typeface="Oswald" panose="02000303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CF330-AA1A-4587-B434-1C60410E960A}"/>
              </a:ext>
            </a:extLst>
          </p:cNvPr>
          <p:cNvSpPr/>
          <p:nvPr/>
        </p:nvSpPr>
        <p:spPr>
          <a:xfrm>
            <a:off x="4914900" y="2575224"/>
            <a:ext cx="2362200" cy="2362200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5E557-5431-4CD2-83F2-34FA836D66B4}"/>
              </a:ext>
            </a:extLst>
          </p:cNvPr>
          <p:cNvSpPr txBox="1"/>
          <p:nvPr/>
        </p:nvSpPr>
        <p:spPr>
          <a:xfrm>
            <a:off x="1967441" y="3479323"/>
            <a:ext cx="2600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3000" dirty="0">
                <a:solidFill>
                  <a:schemeClr val="bg2"/>
                </a:solidFill>
                <a:latin typeface="PT Sans" panose="020B0503020203020204" pitchFamily="34" charset="0"/>
                <a:ea typeface="PT Sans" panose="020B0503020203020204" pitchFamily="34" charset="0"/>
              </a:rPr>
              <a:t>馬森源</a:t>
            </a:r>
            <a:endParaRPr lang="en-US" sz="3000" dirty="0">
              <a:solidFill>
                <a:schemeClr val="bg2"/>
              </a:solidFill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683F2A-41C9-4A24-B7AC-6DAB456620FB}"/>
              </a:ext>
            </a:extLst>
          </p:cNvPr>
          <p:cNvSpPr txBox="1"/>
          <p:nvPr/>
        </p:nvSpPr>
        <p:spPr>
          <a:xfrm>
            <a:off x="7623176" y="3267727"/>
            <a:ext cx="3832224" cy="977191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以前做過咖啡店吧檯，還一度烘過咖啡豆。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後來店經營不善結束營業。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  <a:p>
            <a:pPr>
              <a:lnSpc>
                <a:spcPts val="2300"/>
              </a:lnSpc>
            </a:pPr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始終不確定是自己的問題還是老闆的問題。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BD607-B528-4BEC-825C-C25734ED13EC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BFD88-67CD-4D49-BA84-8849B2BE6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288B17-352B-4611-894A-80BB931E72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8111A70-3B44-420A-B02F-79191E58E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380D98-D95F-458F-A952-238EAA710E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8E705D-9925-4F9E-8473-3C833B05B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EFDFDCD-9592-45C4-AE02-C0EC97393F3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E8B60D-7F6B-4A2E-B88A-441536775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rgbClr val="8972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B32B010-A5C4-4CF7-BDF1-0E635EA89C5D}"/>
              </a:ext>
            </a:extLst>
          </p:cNvPr>
          <p:cNvSpPr txBox="1"/>
          <p:nvPr/>
        </p:nvSpPr>
        <p:spPr>
          <a:xfrm>
            <a:off x="2815771" y="5787961"/>
            <a:ext cx="6560458" cy="35439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altLang="zh-TW" sz="1400" dirty="0">
                <a:solidFill>
                  <a:schemeClr val="bg1"/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rPr>
              <a:t>2021/08/27</a:t>
            </a:r>
            <a:endParaRPr lang="en-US" sz="1400" dirty="0">
              <a:solidFill>
                <a:schemeClr val="bg1"/>
              </a:solidFill>
              <a:latin typeface="PT Sans" panose="020B0503020203020204" pitchFamily="34" charset="0"/>
              <a:ea typeface="PT Sans" panose="020B0503020203020204" pitchFamily="34" charset="0"/>
              <a:cs typeface="Montserrat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525389-4457-4769-BA41-92FC9663A9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" t="16873" r="844" b="11634"/>
          <a:stretch/>
        </p:blipFill>
        <p:spPr>
          <a:xfrm>
            <a:off x="5016000" y="2668138"/>
            <a:ext cx="2160000" cy="2160000"/>
          </a:xfrm>
          <a:prstGeom prst="ellipse">
            <a:avLst/>
          </a:prstGeom>
          <a:ln w="28575" cap="rnd">
            <a:solidFill>
              <a:srgbClr val="28344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708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12893</TotalTime>
  <Words>344</Words>
  <Application>Microsoft Office PowerPoint</Application>
  <PresentationFormat>寬螢幕</PresentationFormat>
  <Paragraphs>55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Adobe 明體 Std L</vt:lpstr>
      <vt:lpstr>Montserrat</vt:lpstr>
      <vt:lpstr>Open Sans</vt:lpstr>
      <vt:lpstr>Oswald</vt:lpstr>
      <vt:lpstr>PT Sans</vt:lpstr>
      <vt:lpstr>Raleway</vt:lpstr>
      <vt:lpstr>新細明體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changgenglu</cp:lastModifiedBy>
  <cp:revision>2006</cp:revision>
  <dcterms:created xsi:type="dcterms:W3CDTF">2017-09-28T05:04:55Z</dcterms:created>
  <dcterms:modified xsi:type="dcterms:W3CDTF">2021-08-27T01:49:56Z</dcterms:modified>
</cp:coreProperties>
</file>